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57" r:id="rId11"/>
    <p:sldId id="265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6F134-43E4-483C-974B-FF338F27EB9F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38890-C825-4073-BAA3-52FA375EDB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245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452503A-4A3F-BB47-95F7-0387A05FD984}" type="slidenum">
              <a:rPr lang="en-US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11096" marR="0" lvl="1" indent="0" algn="l" defTabSz="1085661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Reduction of routing</a:t>
            </a:r>
            <a:r>
              <a:rPr lang="en-US" sz="2000" baseline="0" dirty="0" smtClean="0"/>
              <a:t> table size in the “default free zone” (DFZ)</a:t>
            </a:r>
          </a:p>
          <a:p>
            <a:pPr marL="311096" marR="0" lvl="1" indent="0" algn="l" defTabSz="1085661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baseline="0" dirty="0" smtClean="0">
              <a:solidFill>
                <a:srgbClr val="0000FF"/>
              </a:solidFill>
              <a:ea typeface="ＭＳ Ｐゴシック" charset="-128"/>
            </a:endParaRPr>
          </a:p>
          <a:p>
            <a:pPr marL="311096" marR="0" lvl="1" indent="0" algn="l" defTabSz="1085661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solidFill>
                  <a:srgbClr val="0000FF"/>
                </a:solidFill>
                <a:ea typeface="ＭＳ Ｐゴシック" charset="-128"/>
              </a:rPr>
              <a:t>35,000 active BGP entries </a:t>
            </a:r>
            <a:endParaRPr lang="en-US" sz="1900" kern="0" dirty="0" smtClean="0">
              <a:solidFill>
                <a:srgbClr val="0000FF"/>
              </a:solidFill>
              <a:ea typeface="ＭＳ Ｐゴシック" charset="-128"/>
            </a:endParaRPr>
          </a:p>
          <a:p>
            <a:pPr marL="311096" lvl="1" defTabSz="1085661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sz="1900" kern="0" dirty="0" smtClean="0">
              <a:solidFill>
                <a:srgbClr val="0000FF"/>
              </a:solidFill>
              <a:ea typeface="ＭＳ Ｐゴシック" charset="-128"/>
            </a:endParaRPr>
          </a:p>
          <a:p>
            <a:pPr marL="311096" lvl="1" defTabSz="1085661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900" kern="0" dirty="0" smtClean="0">
                <a:solidFill>
                  <a:srgbClr val="0000FF"/>
                </a:solidFill>
                <a:ea typeface="ＭＳ Ｐゴシック" charset="-128"/>
              </a:rPr>
              <a:t>Why are route scaling issues bad?</a:t>
            </a:r>
          </a:p>
          <a:p>
            <a:pPr marL="694145" lvl="2" indent="-245490" defTabSz="1085661" eaLnBrk="0" fontAlgn="base" hangingPunct="0">
              <a:spcBef>
                <a:spcPts val="400"/>
              </a:spcBef>
              <a:spcAft>
                <a:spcPts val="400"/>
              </a:spcAft>
              <a:buFont typeface="Lucida Grande"/>
              <a:buChar char="−"/>
              <a:defRPr/>
            </a:pPr>
            <a:r>
              <a:rPr lang="en-US" sz="1600" kern="0" dirty="0" smtClean="0">
                <a:ea typeface="ＭＳ Ｐゴシック" charset="-128"/>
              </a:rPr>
              <a:t>Routers </a:t>
            </a:r>
            <a:r>
              <a:rPr lang="en-US" sz="1600" b="1" kern="0" dirty="0" smtClean="0">
                <a:ea typeface="ＭＳ Ｐゴシック" charset="-128"/>
              </a:rPr>
              <a:t>require tons of expensive memory </a:t>
            </a:r>
            <a:r>
              <a:rPr lang="en-US" sz="1600" kern="0" dirty="0" smtClean="0">
                <a:ea typeface="ＭＳ Ｐゴシック" charset="-128"/>
              </a:rPr>
              <a:t>to hold </a:t>
            </a:r>
            <a:r>
              <a:rPr lang="en-US" sz="1600" b="1" kern="0" dirty="0" smtClean="0">
                <a:ea typeface="ＭＳ Ｐゴシック" charset="-128"/>
              </a:rPr>
              <a:t>the Internet Routing Table</a:t>
            </a:r>
            <a:r>
              <a:rPr lang="en-US" sz="1600" kern="0" dirty="0" smtClean="0">
                <a:ea typeface="ＭＳ Ｐゴシック" charset="-128"/>
              </a:rPr>
              <a:t> in the </a:t>
            </a:r>
            <a:r>
              <a:rPr lang="en-US" sz="1600" b="1" kern="0" dirty="0" smtClean="0">
                <a:ea typeface="ＭＳ Ｐゴシック" charset="-128"/>
              </a:rPr>
              <a:t>forwarding plane</a:t>
            </a:r>
          </a:p>
          <a:p>
            <a:pPr marL="694145" lvl="2" indent="-245490" defTabSz="1085661" eaLnBrk="0" fontAlgn="base" hangingPunct="0">
              <a:spcBef>
                <a:spcPts val="400"/>
              </a:spcBef>
              <a:spcAft>
                <a:spcPts val="400"/>
              </a:spcAft>
              <a:buFont typeface="Lucida Grande"/>
              <a:buChar char="−"/>
              <a:defRPr/>
            </a:pPr>
            <a:r>
              <a:rPr lang="en-US" sz="1600" kern="0" dirty="0" smtClean="0">
                <a:ea typeface="ＭＳ Ｐゴシック" charset="-128"/>
              </a:rPr>
              <a:t>It’s expensive for network builders/</a:t>
            </a:r>
            <a:r>
              <a:rPr lang="en-US" sz="1600" b="1" kern="0" dirty="0" smtClean="0">
                <a:ea typeface="ＭＳ Ｐゴシック" charset="-128"/>
              </a:rPr>
              <a:t>operators</a:t>
            </a:r>
          </a:p>
          <a:p>
            <a:pPr marL="694145" lvl="2" indent="-245490" defTabSz="1085661" eaLnBrk="0" fontAlgn="base" hangingPunct="0">
              <a:spcBef>
                <a:spcPts val="400"/>
              </a:spcBef>
              <a:spcAft>
                <a:spcPts val="400"/>
              </a:spcAft>
              <a:buFont typeface="Lucida Grande"/>
              <a:buChar char="−"/>
              <a:defRPr/>
            </a:pPr>
            <a:r>
              <a:rPr lang="en-US" sz="1600" kern="0" dirty="0" smtClean="0">
                <a:ea typeface="ＭＳ Ｐゴシック" charset="-128"/>
              </a:rPr>
              <a:t>Replacing equipment for the wrong reason (to hold the routing table); replacement should be to implement new features</a:t>
            </a:r>
          </a:p>
          <a:p>
            <a:pPr eaLnBrk="1" hangingPunct="1"/>
            <a:endParaRPr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Reduction of routing</a:t>
            </a:r>
            <a:r>
              <a:rPr lang="en-US" baseline="0" dirty="0" smtClean="0"/>
              <a:t> table size in the “default free zone” (DFZ)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Incremental introduction of IPv6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Cost-effective multi-homing with potentially no BGP dependency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Ease of renumbering burden when clients change providers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Traffic engineering capabilities, simplify multi-homed routing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Facilitate any-to-any WAN connectivity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Mobility without address changing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virtual machine mobility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reduce operational complexity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22E93-C016-C646-A301-D281F91054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10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DB8D4B-A44C-8E4B-8AE7-08016657D214}" type="slidenum">
              <a:rPr lang="en-US"/>
              <a:pPr/>
              <a:t>5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9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DB8D4B-A44C-8E4B-8AE7-08016657D214}" type="slidenum">
              <a:rPr lang="en-US"/>
              <a:pPr/>
              <a:t>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9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DB8D4B-A44C-8E4B-8AE7-08016657D214}" type="slidenum">
              <a:rPr lang="en-US"/>
              <a:pPr/>
              <a:t>7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9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DB8D4B-A44C-8E4B-8AE7-08016657D214}" type="slidenum">
              <a:rPr lang="en-US"/>
              <a:pPr/>
              <a:t>8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TODO: need to reduce</a:t>
            </a:r>
            <a:r>
              <a:rPr lang="en-US" baseline="0" dirty="0" smtClean="0">
                <a:latin typeface="Times New Roman" pitchFamily="-109" charset="0"/>
              </a:rPr>
              <a:t> the number of details on this slide</a:t>
            </a:r>
            <a:endParaRPr lang="en-US" dirty="0">
              <a:latin typeface="Times New Roman" pitchFamily="-109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DB8D4B-A44C-8E4B-8AE7-08016657D214}" type="slidenum">
              <a:rPr lang="en-US"/>
              <a:pPr/>
              <a:t>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-109" charset="0"/>
              </a:rPr>
              <a:t>TODO: need to reduce</a:t>
            </a:r>
            <a:r>
              <a:rPr lang="en-US" baseline="0" dirty="0" smtClean="0">
                <a:latin typeface="Times New Roman" pitchFamily="-109" charset="0"/>
              </a:rPr>
              <a:t> the number of details on this slide</a:t>
            </a:r>
            <a:endParaRPr lang="en-US" dirty="0">
              <a:latin typeface="Times New Roman" pitchFamily="-10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F7F-83EB-467E-AB2B-A85A2AC9B8A5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82B4-9EE0-445B-AB16-5D03CFE8388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F7F-83EB-467E-AB2B-A85A2AC9B8A5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82B4-9EE0-445B-AB16-5D03CFE838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F7F-83EB-467E-AB2B-A85A2AC9B8A5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82B4-9EE0-445B-AB16-5D03CFE838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91855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F7F-83EB-467E-AB2B-A85A2AC9B8A5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82B4-9EE0-445B-AB16-5D03CFE838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F7F-83EB-467E-AB2B-A85A2AC9B8A5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82B4-9EE0-445B-AB16-5D03CFE838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F7F-83EB-467E-AB2B-A85A2AC9B8A5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82B4-9EE0-445B-AB16-5D03CFE838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F7F-83EB-467E-AB2B-A85A2AC9B8A5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82B4-9EE0-445B-AB16-5D03CFE838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F7F-83EB-467E-AB2B-A85A2AC9B8A5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82B4-9EE0-445B-AB16-5D03CFE838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F7F-83EB-467E-AB2B-A85A2AC9B8A5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82B4-9EE0-445B-AB16-5D03CFE838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9F7F-83EB-467E-AB2B-A85A2AC9B8A5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82B4-9EE0-445B-AB16-5D03CFE8388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F639F7F-83EB-467E-AB2B-A85A2AC9B8A5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3B82B4-9EE0-445B-AB16-5D03CFE838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F639F7F-83EB-467E-AB2B-A85A2AC9B8A5}" type="datetimeFigureOut">
              <a:rPr lang="es-ES" smtClean="0"/>
              <a:pPr/>
              <a:t>16/11/2011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3B82B4-9EE0-445B-AB16-5D03CFE8388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Network-</a:t>
            </a:r>
            <a:r>
              <a:rPr lang="es-ES_tradnl" dirty="0" err="1"/>
              <a:t>l</a:t>
            </a:r>
            <a:r>
              <a:rPr lang="es-ES_tradnl" dirty="0" err="1" smtClean="0"/>
              <a:t>ayer</a:t>
            </a:r>
            <a:r>
              <a:rPr lang="es-ES_tradnl" dirty="0" smtClean="0"/>
              <a:t> </a:t>
            </a:r>
            <a:r>
              <a:rPr lang="es-ES_tradnl" dirty="0" err="1"/>
              <a:t>M</a:t>
            </a:r>
            <a:r>
              <a:rPr lang="es-ES_tradnl" dirty="0" err="1" smtClean="0"/>
              <a:t>obility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Linux</a:t>
            </a:r>
            <a:br>
              <a:rPr lang="es-ES_tradnl" dirty="0" smtClean="0"/>
            </a:br>
            <a:r>
              <a:rPr lang="es-ES_tradnl" u="sng" dirty="0" smtClean="0"/>
              <a:t>lispmob.org</a:t>
            </a:r>
            <a:endParaRPr lang="es-ES" u="sng" dirty="0"/>
          </a:p>
        </p:txBody>
      </p:sp>
      <p:pic>
        <p:nvPicPr>
          <p:cNvPr id="6" name="Picture 5" descr="https://secure.gravatar.com/avatar/9092817bd2a8d5e65ec3d604d6779995?s=140&amp;d=https://a248.e.akamai.net/assets.github.com%2Fimages%2Fgravatars%2Fgravatar-14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84176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4142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bg1"/>
                </a:solidFill>
              </a:rPr>
              <a:t>LISPmob</a:t>
            </a:r>
            <a:r>
              <a:rPr lang="es-ES_tradnl" dirty="0" smtClean="0">
                <a:solidFill>
                  <a:schemeClr val="bg1"/>
                </a:solidFill>
              </a:rPr>
              <a:t> (</a:t>
            </a:r>
            <a:r>
              <a:rPr lang="es-ES_tradnl" u="sng" dirty="0" smtClean="0">
                <a:solidFill>
                  <a:schemeClr val="bg1"/>
                </a:solidFill>
              </a:rPr>
              <a:t>lispmob.org</a:t>
            </a:r>
            <a:r>
              <a:rPr lang="es-ES_tradnl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76678" cy="45663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87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bg1"/>
                </a:solidFill>
              </a:rPr>
              <a:t>LISPmob</a:t>
            </a:r>
            <a:r>
              <a:rPr lang="es-ES_tradnl" dirty="0" smtClean="0">
                <a:solidFill>
                  <a:schemeClr val="bg1"/>
                </a:solidFill>
              </a:rPr>
              <a:t>: </a:t>
            </a:r>
            <a:r>
              <a:rPr lang="es-ES_tradnl" dirty="0" err="1" smtClean="0">
                <a:solidFill>
                  <a:schemeClr val="bg1"/>
                </a:solidFill>
              </a:rPr>
              <a:t>Some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details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841441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charset="2"/>
              <a:buChar char="§"/>
            </a:pPr>
            <a:r>
              <a:rPr lang="en-US" dirty="0" err="1" smtClean="0">
                <a:solidFill>
                  <a:srgbClr val="000001"/>
                </a:solidFill>
              </a:rPr>
              <a:t>LISPmob</a:t>
            </a:r>
            <a:r>
              <a:rPr lang="en-US" dirty="0" smtClean="0">
                <a:solidFill>
                  <a:srgbClr val="000001"/>
                </a:solidFill>
              </a:rPr>
              <a:t> is an open-source implementation of LISP-MN</a:t>
            </a:r>
          </a:p>
          <a:p>
            <a:pPr marL="742950" lvl="1" indent="-285750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1"/>
                </a:solidFill>
              </a:rPr>
              <a:t>Linux (kernels 2.6.4 and 3.0.0)</a:t>
            </a:r>
          </a:p>
          <a:p>
            <a:pPr marL="742950" lvl="1" indent="-285750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1"/>
                </a:solidFill>
              </a:rPr>
              <a:t>Compliant with latest draft</a:t>
            </a:r>
          </a:p>
          <a:p>
            <a:pPr marL="742950" lvl="1" indent="-285750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1"/>
                </a:solidFill>
              </a:rPr>
              <a:t>Inter-operability tests with reference LISP implementations (NX-OS, IOS)</a:t>
            </a:r>
          </a:p>
          <a:p>
            <a:pPr marL="285750" indent="-285750">
              <a:spcBef>
                <a:spcPts val="1200"/>
              </a:spcBef>
              <a:buFont typeface="Wingdings" charset="2"/>
              <a:buChar char="§"/>
            </a:pPr>
            <a:r>
              <a:rPr lang="en-US" dirty="0" err="1" smtClean="0">
                <a:solidFill>
                  <a:srgbClr val="000001"/>
                </a:solidFill>
              </a:rPr>
              <a:t>LISPmob</a:t>
            </a:r>
            <a:r>
              <a:rPr lang="en-US" dirty="0" smtClean="0">
                <a:solidFill>
                  <a:srgbClr val="000001"/>
                </a:solidFill>
              </a:rPr>
              <a:t> </a:t>
            </a:r>
            <a:r>
              <a:rPr lang="en-US" dirty="0" smtClean="0">
                <a:solidFill>
                  <a:srgbClr val="000001"/>
                </a:solidFill>
              </a:rPr>
              <a:t>features</a:t>
            </a:r>
          </a:p>
          <a:p>
            <a:pPr marL="742950" lvl="1" indent="-285750">
              <a:spcBef>
                <a:spcPts val="1200"/>
              </a:spcBef>
              <a:buFont typeface="Wingdings" charset="2"/>
              <a:buChar char="§"/>
            </a:pPr>
            <a:r>
              <a:rPr lang="en-US" dirty="0" smtClean="0">
                <a:solidFill>
                  <a:srgbClr val="000001"/>
                </a:solidFill>
              </a:rPr>
              <a:t>Mobility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1"/>
                </a:solidFill>
              </a:rPr>
              <a:t>Multihoming</a:t>
            </a:r>
            <a:r>
              <a:rPr lang="en-US" dirty="0" smtClean="0">
                <a:solidFill>
                  <a:srgbClr val="000001"/>
                </a:solidFill>
              </a:rPr>
              <a:t>: Multiple interfaces per node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0001"/>
                </a:solidFill>
              </a:rPr>
              <a:t>Full IPv6 support: IPv4-over-IPv6 or IPv6-over-IPv4</a:t>
            </a:r>
          </a:p>
          <a:p>
            <a:pPr marL="285750" indent="-285750">
              <a:spcBef>
                <a:spcPts val="1200"/>
              </a:spcBef>
              <a:buFont typeface="Wingdings" charset="2"/>
              <a:buChar char="§"/>
            </a:pPr>
            <a:endParaRPr lang="en-US" dirty="0" smtClean="0">
              <a:solidFill>
                <a:srgbClr val="000001"/>
              </a:solidFill>
            </a:endParaRPr>
          </a:p>
          <a:p>
            <a:pPr marL="742950" lvl="1" indent="-285750">
              <a:spcBef>
                <a:spcPts val="1200"/>
              </a:spcBef>
              <a:buFont typeface="Wingdings" charset="2"/>
              <a:buChar char="§"/>
            </a:pPr>
            <a:endParaRPr lang="en-US" sz="2000" dirty="0" smtClean="0">
              <a:solidFill>
                <a:srgbClr val="00000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0000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564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chemeClr val="bg1"/>
                </a:solidFill>
              </a:rPr>
              <a:t>LISPmob</a:t>
            </a:r>
            <a:r>
              <a:rPr lang="es-ES_tradnl" dirty="0" smtClean="0">
                <a:solidFill>
                  <a:schemeClr val="bg1"/>
                </a:solidFill>
              </a:rPr>
              <a:t>: </a:t>
            </a:r>
            <a:r>
              <a:rPr lang="es-ES_tradnl" dirty="0" smtClean="0">
                <a:solidFill>
                  <a:schemeClr val="bg1"/>
                </a:solidFill>
              </a:rPr>
              <a:t>Hardware </a:t>
            </a:r>
            <a:r>
              <a:rPr lang="es-ES_tradnl" dirty="0" err="1" smtClean="0">
                <a:solidFill>
                  <a:schemeClr val="bg1"/>
                </a:solidFill>
              </a:rPr>
              <a:t>support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tomateotra.files.wordpress.com/2007/02/linux_negro_blanc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1901224" cy="28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intomobile.com/wp-content/uploads/2010/03/HTC-EVO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28004"/>
            <a:ext cx="1872208" cy="31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432466" y="2012615"/>
            <a:ext cx="3234619" cy="3113445"/>
            <a:chOff x="7590112" y="1088132"/>
            <a:chExt cx="4204598" cy="45436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-1"/>
            <a:stretch/>
          </p:blipFill>
          <p:spPr>
            <a:xfrm>
              <a:off x="7841044" y="1088132"/>
              <a:ext cx="3668144" cy="33632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2211" t="25360" r="1937" b="26727"/>
            <a:stretch/>
          </p:blipFill>
          <p:spPr>
            <a:xfrm>
              <a:off x="7590112" y="4823467"/>
              <a:ext cx="4204598" cy="808362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68943" y="5445224"/>
            <a:ext cx="17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Desktop/Servers</a:t>
            </a:r>
            <a:endParaRPr 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5517901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dirty="0" err="1" smtClean="0"/>
              <a:t>Smartphones</a:t>
            </a:r>
            <a:endParaRPr lang="es-ES_tradnl" dirty="0" smtClean="0"/>
          </a:p>
          <a:p>
            <a:pPr algn="ctr"/>
            <a:r>
              <a:rPr lang="es-ES_tradnl" dirty="0" smtClean="0"/>
              <a:t>(</a:t>
            </a:r>
            <a:r>
              <a:rPr lang="es-ES_tradnl" dirty="0" err="1" smtClean="0"/>
              <a:t>Android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11" name="TextBox 10"/>
          <p:cNvSpPr txBox="1"/>
          <p:nvPr/>
        </p:nvSpPr>
        <p:spPr>
          <a:xfrm>
            <a:off x="6136482" y="5517901"/>
            <a:ext cx="1826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dirty="0" err="1" smtClean="0"/>
              <a:t>Embeded</a:t>
            </a:r>
            <a:r>
              <a:rPr lang="es-ES_tradnl" dirty="0" smtClean="0"/>
              <a:t> </a:t>
            </a:r>
            <a:r>
              <a:rPr lang="es-ES_tradnl" dirty="0" err="1" smtClean="0"/>
              <a:t>devices</a:t>
            </a:r>
            <a:endParaRPr lang="es-ES_tradnl" dirty="0" smtClean="0"/>
          </a:p>
          <a:p>
            <a:pPr algn="ctr"/>
            <a:r>
              <a:rPr lang="es-ES_tradnl" dirty="0" smtClean="0"/>
              <a:t>(</a:t>
            </a:r>
            <a:r>
              <a:rPr lang="es-ES_tradnl" dirty="0" err="1" smtClean="0"/>
              <a:t>OpenWRT</a:t>
            </a:r>
            <a:r>
              <a:rPr lang="es-ES_tradnl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5257545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488955" y="393700"/>
            <a:ext cx="8324849" cy="838200"/>
          </a:xfrm>
          <a:prstGeom prst="rect">
            <a:avLst/>
          </a:prstGeom>
        </p:spPr>
        <p:txBody>
          <a:bodyPr vert="horz" lIns="109709" tIns="60949" rIns="109709" bIns="60949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US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57525" y="3106609"/>
            <a:ext cx="3680903" cy="246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9480" tIns="54738" rIns="109480" bIns="54738" numCol="1" anchor="t" anchorCtr="0" compatLnSpc="1">
            <a:prstTxWarp prst="textNoShape">
              <a:avLst/>
            </a:prstTxWarp>
          </a:bodyPr>
          <a:lstStyle/>
          <a:p>
            <a:pPr marL="244475" lvl="1" indent="-244475" defTabSz="1085661"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ea typeface="ＭＳ Ｐゴシック" charset="-128"/>
              </a:rPr>
              <a:t>Why </a:t>
            </a:r>
            <a:r>
              <a:rPr lang="en-US" sz="2000" kern="0" dirty="0">
                <a:solidFill>
                  <a:srgbClr val="000000"/>
                </a:solidFill>
                <a:ea typeface="ＭＳ Ｐゴシック" charset="-128"/>
              </a:rPr>
              <a:t>do current IP semantics cause scaling issues?</a:t>
            </a:r>
          </a:p>
          <a:p>
            <a:pPr marL="244475" lvl="2" indent="-244475" defTabSz="1085661" eaLnBrk="0" fontAlgn="base" hangingPunct="0">
              <a:spcBef>
                <a:spcPts val="400"/>
              </a:spcBef>
              <a:spcAft>
                <a:spcPts val="400"/>
              </a:spcAft>
              <a:buFont typeface="Lucida Grande"/>
              <a:buChar char="−"/>
              <a:defRPr/>
            </a:pPr>
            <a:r>
              <a:rPr lang="en-US" kern="0" dirty="0">
                <a:solidFill>
                  <a:srgbClr val="000000"/>
                </a:solidFill>
                <a:ea typeface="ＭＳ Ｐゴシック" charset="-128"/>
              </a:rPr>
              <a:t>Today, “addressing follows topology,” which limits route aggregation compactness</a:t>
            </a:r>
          </a:p>
          <a:p>
            <a:pPr marL="244475" lvl="2" indent="-244475" defTabSz="1085661" eaLnBrk="0" fontAlgn="base" hangingPunct="0">
              <a:spcBef>
                <a:spcPts val="400"/>
              </a:spcBef>
              <a:spcAft>
                <a:spcPts val="400"/>
              </a:spcAft>
              <a:buFont typeface="Lucida Grande"/>
              <a:buChar char="−"/>
              <a:defRPr/>
            </a:pPr>
            <a:r>
              <a:rPr lang="en-US" kern="0" dirty="0" smtClean="0">
                <a:solidFill>
                  <a:srgbClr val="000000"/>
                </a:solidFill>
                <a:ea typeface="ＭＳ Ｐゴシック" charset="-128"/>
              </a:rPr>
              <a:t>Overloaded </a:t>
            </a:r>
            <a:r>
              <a:rPr lang="en-US" kern="0" dirty="0">
                <a:solidFill>
                  <a:srgbClr val="000000"/>
                </a:solidFill>
                <a:ea typeface="ＭＳ Ｐゴシック" charset="-128"/>
              </a:rPr>
              <a:t>IP address semantic makes efficient routing impossible</a:t>
            </a:r>
          </a:p>
          <a:p>
            <a:pPr marL="244475" lvl="2" indent="-244475" defTabSz="1085661" eaLnBrk="0" fontAlgn="base" hangingPunct="0">
              <a:spcBef>
                <a:spcPts val="400"/>
              </a:spcBef>
              <a:spcAft>
                <a:spcPts val="400"/>
              </a:spcAft>
              <a:buFont typeface="Lucida Grande"/>
              <a:buChar char="−"/>
              <a:defRPr/>
            </a:pPr>
            <a:r>
              <a:rPr lang="en-US" kern="0" dirty="0" smtClean="0">
                <a:solidFill>
                  <a:srgbClr val="000000"/>
                </a:solidFill>
                <a:ea typeface="ＭＳ Ｐゴシック" charset="-128"/>
              </a:rPr>
              <a:t>IPv6 </a:t>
            </a:r>
            <a:r>
              <a:rPr lang="en-US" kern="0" dirty="0">
                <a:solidFill>
                  <a:srgbClr val="000000"/>
                </a:solidFill>
                <a:ea typeface="ＭＳ Ｐゴシック" charset="-128"/>
              </a:rPr>
              <a:t>does not fix </a:t>
            </a:r>
            <a:r>
              <a:rPr lang="en-US" kern="0" dirty="0" smtClean="0">
                <a:solidFill>
                  <a:srgbClr val="000000"/>
                </a:solidFill>
                <a:ea typeface="ＭＳ Ｐゴシック" charset="-128"/>
              </a:rPr>
              <a:t>this</a:t>
            </a:r>
            <a:endParaRPr lang="en-US" kern="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7014" y="510931"/>
            <a:ext cx="7365771" cy="19515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480" tIns="54738" rIns="109480" bIns="54738" anchor="ctr">
            <a:prstTxWarp prst="textNoShape">
              <a:avLst/>
            </a:prstTxWarp>
          </a:bodyPr>
          <a:lstStyle/>
          <a:p>
            <a:pPr marL="346075" indent="-150813" defTabSz="1085661">
              <a:lnSpc>
                <a:spcPct val="95000"/>
              </a:lnSpc>
              <a:defRPr/>
            </a:pPr>
            <a:r>
              <a:rPr lang="en-US" sz="2400" b="1" dirty="0">
                <a:solidFill>
                  <a:schemeClr val="accent1"/>
                </a:solidFill>
              </a:rPr>
              <a:t>“</a:t>
            </a:r>
            <a:r>
              <a:rPr lang="en-US" sz="2400" b="1" i="1" dirty="0">
                <a:solidFill>
                  <a:schemeClr val="accent1"/>
                </a:solidFill>
              </a:rPr>
              <a:t>…  routing scalability is the most important problem facing the Internet today and must be solved … </a:t>
            </a:r>
            <a:r>
              <a:rPr lang="en-US" sz="2400" b="1" dirty="0">
                <a:solidFill>
                  <a:schemeClr val="accent1"/>
                </a:solidFill>
              </a:rPr>
              <a:t>”</a:t>
            </a:r>
          </a:p>
          <a:p>
            <a:pPr marL="346075" indent="-150813" defTabSz="1085661">
              <a:lnSpc>
                <a:spcPct val="95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346075" indent="-150813" defTabSz="1085661">
              <a:defRPr/>
            </a:pPr>
            <a:r>
              <a:rPr lang="en-US" sz="1600" b="1" dirty="0">
                <a:solidFill>
                  <a:srgbClr val="404040"/>
                </a:solidFill>
                <a:ea typeface="Arial" charset="0"/>
                <a:cs typeface="Arial" charset="0"/>
              </a:rPr>
              <a:t>Internet Architecture Board (IAB)</a:t>
            </a:r>
            <a:endParaRPr lang="en-US" sz="1600" dirty="0">
              <a:solidFill>
                <a:srgbClr val="404040"/>
              </a:solidFill>
              <a:ea typeface="Arial" charset="0"/>
              <a:cs typeface="Arial" charset="0"/>
            </a:endParaRPr>
          </a:p>
          <a:p>
            <a:pPr marL="346075" indent="-150813" defTabSz="1085661">
              <a:defRPr/>
            </a:pPr>
            <a:r>
              <a:rPr lang="en-US" sz="1600" b="1" dirty="0">
                <a:solidFill>
                  <a:srgbClr val="404040"/>
                </a:solidFill>
                <a:ea typeface="Arial" charset="0"/>
                <a:cs typeface="Arial" charset="0"/>
              </a:rPr>
              <a:t>October 2006 Workshop </a:t>
            </a:r>
            <a:r>
              <a:rPr lang="en-US" sz="1600" b="1" dirty="0" smtClean="0">
                <a:solidFill>
                  <a:srgbClr val="404040"/>
                </a:solidFill>
                <a:ea typeface="Arial" charset="0"/>
                <a:cs typeface="Arial" charset="0"/>
              </a:rPr>
              <a:t>(RFC 4984</a:t>
            </a:r>
            <a:r>
              <a:rPr lang="en-US" sz="1600" b="1" dirty="0">
                <a:solidFill>
                  <a:srgbClr val="404040"/>
                </a:solidFill>
                <a:ea typeface="Arial" charset="0"/>
                <a:cs typeface="Arial" charset="0"/>
              </a:rPr>
              <a:t>)</a:t>
            </a:r>
            <a:endParaRPr lang="en-US" sz="1600" dirty="0">
              <a:solidFill>
                <a:srgbClr val="404040"/>
              </a:solidFill>
              <a:ea typeface="Arial" charset="0"/>
              <a:cs typeface="Arial" charset="0"/>
            </a:endParaRPr>
          </a:p>
        </p:txBody>
      </p:sp>
      <p:pic>
        <p:nvPicPr>
          <p:cNvPr id="5" name="Picture 4" descr="plo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0640" y="1834872"/>
            <a:ext cx="3879758" cy="4017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9078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793" y="1413594"/>
            <a:ext cx="84144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rgbClr val="000001"/>
                </a:solidFill>
              </a:rPr>
              <a:t>The current IP routing and addressing architecture uses a single numbering space, the IP address, to simultaneously express two functions about a device: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000001"/>
                </a:solidFill>
              </a:rPr>
              <a:t>i</a:t>
            </a:r>
            <a:r>
              <a:rPr lang="en-US" sz="2000" dirty="0" smtClean="0">
                <a:solidFill>
                  <a:srgbClr val="000001"/>
                </a:solidFill>
              </a:rPr>
              <a:t>ts identity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000001"/>
                </a:solidFill>
              </a:rPr>
              <a:t>how / where its is attached to the network</a:t>
            </a:r>
          </a:p>
          <a:p>
            <a:pPr marL="285750" indent="-285750">
              <a:spcBef>
                <a:spcPts val="240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rgbClr val="000001"/>
                </a:solidFill>
              </a:rPr>
              <a:t>The </a:t>
            </a:r>
            <a:r>
              <a:rPr lang="en-US" sz="2000" dirty="0">
                <a:solidFill>
                  <a:srgbClr val="000001"/>
                </a:solidFill>
              </a:rPr>
              <a:t>Locator ID Separation Protocol (LISP) </a:t>
            </a:r>
            <a:r>
              <a:rPr lang="en-US" sz="2000" dirty="0" smtClean="0">
                <a:solidFill>
                  <a:srgbClr val="000001"/>
                </a:solidFill>
              </a:rPr>
              <a:t>creates a new paradigm by </a:t>
            </a:r>
            <a:r>
              <a:rPr lang="en-US" sz="2000" b="1" dirty="0" smtClean="0">
                <a:solidFill>
                  <a:srgbClr val="000001"/>
                </a:solidFill>
              </a:rPr>
              <a:t>splitting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000001"/>
                </a:solidFill>
              </a:rPr>
              <a:t>the device identity, or the </a:t>
            </a:r>
            <a:r>
              <a:rPr lang="en-US" sz="2000" b="1" dirty="0" smtClean="0">
                <a:solidFill>
                  <a:srgbClr val="000001"/>
                </a:solidFill>
              </a:rPr>
              <a:t>endpoint identifier </a:t>
            </a:r>
            <a:r>
              <a:rPr lang="en-US" sz="2000" dirty="0" smtClean="0">
                <a:solidFill>
                  <a:srgbClr val="000001"/>
                </a:solidFill>
              </a:rPr>
              <a:t>(</a:t>
            </a:r>
            <a:r>
              <a:rPr lang="en-US" sz="2000" b="1" dirty="0" smtClean="0">
                <a:solidFill>
                  <a:srgbClr val="652D89"/>
                </a:solidFill>
              </a:rPr>
              <a:t>EID</a:t>
            </a:r>
            <a:r>
              <a:rPr lang="en-US" sz="2000" dirty="0" smtClean="0">
                <a:solidFill>
                  <a:srgbClr val="000001"/>
                </a:solidFill>
              </a:rPr>
              <a:t>) and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000001"/>
                </a:solidFill>
              </a:rPr>
              <a:t>its location, or its </a:t>
            </a:r>
            <a:r>
              <a:rPr lang="en-US" sz="2000" b="1" dirty="0" smtClean="0">
                <a:solidFill>
                  <a:srgbClr val="000001"/>
                </a:solidFill>
              </a:rPr>
              <a:t>routing locator </a:t>
            </a:r>
            <a:r>
              <a:rPr lang="en-US" sz="2000" dirty="0" smtClean="0">
                <a:solidFill>
                  <a:srgbClr val="000001"/>
                </a:solidFill>
              </a:rPr>
              <a:t>(</a:t>
            </a:r>
            <a:r>
              <a:rPr lang="en-US" sz="2000" b="1" dirty="0" smtClean="0">
                <a:solidFill>
                  <a:schemeClr val="accent6"/>
                </a:solidFill>
              </a:rPr>
              <a:t>RLOC</a:t>
            </a:r>
            <a:r>
              <a:rPr lang="en-US" sz="2000" dirty="0" smtClean="0">
                <a:solidFill>
                  <a:srgbClr val="000001"/>
                </a:solidFill>
              </a:rPr>
              <a:t>)  into two different numbering spaces.</a:t>
            </a:r>
          </a:p>
          <a:p>
            <a:pPr marL="285750" indent="-285750">
              <a:spcBef>
                <a:spcPts val="240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rgbClr val="000001"/>
                </a:solidFill>
              </a:rPr>
              <a:t>LISP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000001"/>
                </a:solidFill>
              </a:rPr>
              <a:t>requires no hardware / software changes to hosts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000001"/>
                </a:solidFill>
              </a:rPr>
              <a:t>i</a:t>
            </a:r>
            <a:r>
              <a:rPr lang="en-US" sz="2000" dirty="0" smtClean="0">
                <a:solidFill>
                  <a:srgbClr val="000001"/>
                </a:solidFill>
              </a:rPr>
              <a:t>s incrementally deployable in the network infrastructure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>
                <a:solidFill>
                  <a:srgbClr val="000001"/>
                </a:solidFill>
              </a:rPr>
              <a:t>i</a:t>
            </a:r>
            <a:r>
              <a:rPr lang="en-US" sz="2000" dirty="0" smtClean="0">
                <a:solidFill>
                  <a:srgbClr val="000001"/>
                </a:solidFill>
              </a:rPr>
              <a:t>s a simple, open </a:t>
            </a:r>
            <a:r>
              <a:rPr lang="en-US" sz="2000" dirty="0">
                <a:solidFill>
                  <a:srgbClr val="000001"/>
                </a:solidFill>
              </a:rPr>
              <a:t>standard </a:t>
            </a:r>
            <a:r>
              <a:rPr lang="en-US" sz="2000" dirty="0" smtClean="0">
                <a:solidFill>
                  <a:srgbClr val="000001"/>
                </a:solidFill>
              </a:rPr>
              <a:t>protocol (IETF)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00000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LISP: </a:t>
            </a:r>
            <a:r>
              <a:rPr lang="es-ES_tradnl" dirty="0" err="1" smtClean="0">
                <a:solidFill>
                  <a:schemeClr val="bg1"/>
                </a:solidFill>
              </a:rPr>
              <a:t>Introduction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09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LISP: </a:t>
            </a:r>
            <a:r>
              <a:rPr lang="es-ES_tradnl" dirty="0" err="1" smtClean="0">
                <a:solidFill>
                  <a:schemeClr val="bg1"/>
                </a:solidFill>
              </a:rPr>
              <a:t>Overview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365761" y="1511301"/>
            <a:ext cx="7861296" cy="466343"/>
          </a:xfrm>
          <a:prstGeom prst="rect">
            <a:avLst/>
          </a:prstGeom>
          <a:solidFill>
            <a:schemeClr val="bg1"/>
          </a:solidFill>
          <a:ln>
            <a:solidFill>
              <a:srgbClr val="F37021"/>
            </a:solidFill>
            <a:headEnd/>
            <a:tailEnd/>
          </a:ln>
          <a:effectLst>
            <a:outerShdw blurRad="38100" dist="25400" dir="1620000" rotWithShape="0">
              <a:srgbClr val="000000">
                <a:alpha val="66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2124" tIns="41061" rIns="82124" bIns="41061" anchor="ctr"/>
          <a:lstStyle/>
          <a:p>
            <a:pPr>
              <a:lnSpc>
                <a:spcPct val="95000"/>
              </a:lnSpc>
              <a:spcBef>
                <a:spcPts val="1438"/>
              </a:spcBef>
              <a:buClr>
                <a:schemeClr val="accent1"/>
              </a:buClr>
            </a:pPr>
            <a:r>
              <a:rPr lang="en-US" sz="2000" dirty="0" smtClean="0">
                <a:solidFill>
                  <a:srgbClr val="11111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LISP creates a </a:t>
            </a:r>
            <a:r>
              <a:rPr lang="en-US" sz="2000" b="1" dirty="0" smtClean="0">
                <a:solidFill>
                  <a:srgbClr val="11111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Level of indirection</a:t>
            </a:r>
            <a:r>
              <a:rPr lang="en-US" sz="2000" dirty="0" smtClean="0">
                <a:solidFill>
                  <a:srgbClr val="11111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with two namespaces: </a:t>
            </a:r>
            <a:r>
              <a:rPr lang="en-US" sz="2000" b="1" dirty="0" smtClean="0">
                <a:solidFill>
                  <a:srgbClr val="008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EID </a:t>
            </a:r>
            <a:r>
              <a:rPr lang="en-US" sz="2000" dirty="0" smtClean="0">
                <a:solidFill>
                  <a:srgbClr val="11111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RLOC</a:t>
            </a:r>
            <a:endParaRPr lang="en-US" sz="2000" b="1" dirty="0">
              <a:solidFill>
                <a:srgbClr val="FF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2947" y="2298383"/>
            <a:ext cx="43815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6538" indent="-236538">
              <a:lnSpc>
                <a:spcPct val="95000"/>
              </a:lnSpc>
              <a:spcBef>
                <a:spcPts val="1438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b="1" dirty="0">
                <a:solidFill>
                  <a:srgbClr val="008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EID (Endpoint Identifier)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is the</a:t>
            </a:r>
            <a:r>
              <a:rPr lang="en-US" dirty="0" smtClean="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IP address of a host – just as it is today</a:t>
            </a:r>
            <a:endParaRPr lang="en-US" dirty="0">
              <a:solidFill>
                <a:schemeClr val="tx2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2946" y="3087837"/>
            <a:ext cx="4389120" cy="77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6538" indent="-236538">
              <a:lnSpc>
                <a:spcPct val="95000"/>
              </a:lnSpc>
              <a:spcBef>
                <a:spcPts val="1438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RLOC (Routing Locator)</a:t>
            </a:r>
            <a:r>
              <a:rPr lang="en-US" b="1" dirty="0">
                <a:solidFill>
                  <a:srgbClr val="737475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is </a:t>
            </a:r>
            <a:r>
              <a:rPr lang="en-US" dirty="0" smtClean="0">
                <a:solidFill>
                  <a:srgbClr val="11111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the IP address of the LISP router for the host</a:t>
            </a:r>
            <a:endParaRPr lang="en-US" dirty="0">
              <a:solidFill>
                <a:srgbClr val="111111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947" y="3814912"/>
            <a:ext cx="4224453" cy="620939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36538" indent="-236538">
              <a:lnSpc>
                <a:spcPct val="95000"/>
              </a:lnSpc>
              <a:spcBef>
                <a:spcPts val="1438"/>
              </a:spcBef>
              <a:buClr>
                <a:schemeClr val="accent1"/>
              </a:buClr>
              <a:buFont typeface="Wingdings" charset="2"/>
              <a:buChar char="§"/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</a:rPr>
              <a:t>EID-to-RLOC mapping </a:t>
            </a:r>
            <a:r>
              <a:rPr lang="en-US" dirty="0" smtClean="0">
                <a:solidFill>
                  <a:srgbClr val="111111"/>
                </a:solidFill>
                <a:latin typeface="Calibri" charset="0"/>
              </a:rPr>
              <a:t>is </a:t>
            </a:r>
            <a:r>
              <a:rPr lang="en-US" dirty="0">
                <a:solidFill>
                  <a:srgbClr val="111111"/>
                </a:solidFill>
                <a:latin typeface="Calibri" charset="0"/>
              </a:rPr>
              <a:t>the distributed</a:t>
            </a:r>
            <a:r>
              <a:rPr lang="en-US" dirty="0" smtClean="0">
                <a:solidFill>
                  <a:srgbClr val="111111"/>
                </a:solidFill>
                <a:latin typeface="Calibri" charset="0"/>
              </a:rPr>
              <a:t> architecture that maps </a:t>
            </a:r>
            <a:r>
              <a:rPr lang="en-US" b="1" dirty="0" smtClean="0">
                <a:solidFill>
                  <a:srgbClr val="008000"/>
                </a:solidFill>
                <a:latin typeface="Calibri" charset="0"/>
              </a:rPr>
              <a:t>EIDs </a:t>
            </a:r>
            <a:r>
              <a:rPr lang="en-US" dirty="0" smtClean="0">
                <a:solidFill>
                  <a:srgbClr val="111111"/>
                </a:solidFill>
                <a:latin typeface="Calibri" charset="0"/>
              </a:rPr>
              <a:t>to </a:t>
            </a:r>
            <a:r>
              <a:rPr lang="en-US" b="1" dirty="0" smtClean="0">
                <a:solidFill>
                  <a:srgbClr val="B21A1A"/>
                </a:solidFill>
                <a:latin typeface="Calibri" charset="0"/>
              </a:rPr>
              <a:t>RLOCs</a:t>
            </a:r>
            <a:endParaRPr lang="en-US" b="1" dirty="0">
              <a:solidFill>
                <a:srgbClr val="B21A1A"/>
              </a:solidFill>
              <a:latin typeface="Calibri" charset="0"/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 bwMode="auto">
          <a:xfrm>
            <a:off x="365761" y="5121089"/>
            <a:ext cx="5394959" cy="118065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3702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400" dir="1620000">
              <a:srgbClr val="000000">
                <a:alpha val="66000"/>
              </a:srgbClr>
            </a:outerShdw>
          </a:effectLst>
        </p:spPr>
        <p:txBody>
          <a:bodyPr lIns="82124" tIns="41061" rIns="82124" bIns="41061" numCol="2" anchor="ctr"/>
          <a:lstStyle/>
          <a:p>
            <a:pPr marL="177800" indent="-177800" defTabSz="814388" eaLnBrk="0" fontAlgn="auto" hangingPunct="0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/>
            </a:pPr>
            <a:r>
              <a:rPr lang="en-US" kern="0" dirty="0">
                <a:solidFill>
                  <a:srgbClr val="111111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Network-based solution</a:t>
            </a:r>
          </a:p>
          <a:p>
            <a:pPr marL="177800" indent="-177800" defTabSz="814388" eaLnBrk="0" fontAlgn="auto" hangingPunct="0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/>
            </a:pPr>
            <a:r>
              <a:rPr lang="en-US" kern="0" dirty="0">
                <a:solidFill>
                  <a:srgbClr val="111111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No host </a:t>
            </a:r>
            <a:r>
              <a:rPr lang="en-US" kern="0" dirty="0" smtClean="0">
                <a:solidFill>
                  <a:srgbClr val="111111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changes</a:t>
            </a:r>
          </a:p>
          <a:p>
            <a:pPr marL="177800" indent="-177800" defTabSz="814388" eaLnBrk="0" fontAlgn="auto" hangingPunct="0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/>
            </a:pPr>
            <a:r>
              <a:rPr lang="en-US" kern="0" dirty="0">
                <a:solidFill>
                  <a:srgbClr val="111111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Minimal configuration</a:t>
            </a:r>
          </a:p>
          <a:p>
            <a:pPr marL="177800" indent="-177800" defTabSz="814388" eaLnBrk="0" fontAlgn="auto" hangingPunct="0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/>
            </a:pPr>
            <a:r>
              <a:rPr lang="en-US" kern="0" dirty="0">
                <a:solidFill>
                  <a:srgbClr val="111111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Incrementally deployable</a:t>
            </a:r>
          </a:p>
          <a:p>
            <a:pPr marL="177800" indent="-177800" defTabSz="814388" eaLnBrk="0" fontAlgn="auto" hangingPunct="0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/>
            </a:pPr>
            <a:r>
              <a:rPr lang="en-US" kern="0" dirty="0">
                <a:solidFill>
                  <a:srgbClr val="111111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Support for</a:t>
            </a:r>
            <a:r>
              <a:rPr lang="en-US" kern="0" dirty="0" smtClean="0">
                <a:solidFill>
                  <a:srgbClr val="111111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 mobility</a:t>
            </a:r>
          </a:p>
          <a:p>
            <a:pPr marL="177800" indent="-177800" defTabSz="814388" eaLnBrk="0" fontAlgn="auto" hangingPunct="0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/>
            </a:pPr>
            <a:r>
              <a:rPr lang="en-US" kern="0" dirty="0" smtClean="0">
                <a:solidFill>
                  <a:srgbClr val="111111"/>
                </a:solidFill>
                <a:latin typeface="Calibri" pitchFamily="34" charset="0"/>
                <a:ea typeface="ＭＳ Ｐゴシック" charset="-128"/>
                <a:cs typeface="ＭＳ Ｐゴシック" charset="-128"/>
              </a:rPr>
              <a:t>Address Family agnostic</a:t>
            </a:r>
            <a:endParaRPr lang="en-US" kern="0" dirty="0">
              <a:solidFill>
                <a:srgbClr val="111111"/>
              </a:solidFill>
              <a:latin typeface="Calibri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" name="Group 603"/>
          <p:cNvGrpSpPr/>
          <p:nvPr/>
        </p:nvGrpSpPr>
        <p:grpSpPr>
          <a:xfrm>
            <a:off x="4608513" y="2208684"/>
            <a:ext cx="4398995" cy="3404715"/>
            <a:chOff x="4621213" y="2043584"/>
            <a:chExt cx="4398995" cy="3404715"/>
          </a:xfrm>
        </p:grpSpPr>
        <p:sp>
          <p:nvSpPr>
            <p:cNvPr id="11" name="Cloud 10"/>
            <p:cNvSpPr>
              <a:spLocks/>
            </p:cNvSpPr>
            <p:nvPr/>
          </p:nvSpPr>
          <p:spPr bwMode="auto">
            <a:xfrm>
              <a:off x="4876800" y="3575050"/>
              <a:ext cx="3124200" cy="831850"/>
            </a:xfrm>
            <a:prstGeom prst="cloud">
              <a:avLst/>
            </a:prstGeom>
            <a:solidFill>
              <a:srgbClr val="FF5B5B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82124" tIns="41061" rIns="82124" bIns="41061" anchor="ctr">
              <a:spAutoFit/>
            </a:bodyPr>
            <a:lstStyle/>
            <a:p>
              <a:pPr algn="ctr" defTabSz="814388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" name="Group 643"/>
            <p:cNvGrpSpPr/>
            <p:nvPr/>
          </p:nvGrpSpPr>
          <p:grpSpPr bwMode="auto">
            <a:xfrm>
              <a:off x="5848237" y="3641145"/>
              <a:ext cx="914516" cy="398077"/>
              <a:chOff x="7524748" y="1790608"/>
              <a:chExt cx="914400" cy="3980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8" name="Rounded Rectangle 337"/>
              <p:cNvSpPr/>
              <p:nvPr/>
            </p:nvSpPr>
            <p:spPr bwMode="auto">
              <a:xfrm>
                <a:off x="7529511" y="1807706"/>
                <a:ext cx="685800" cy="381000"/>
              </a:xfrm>
              <a:prstGeom prst="round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7524748" y="1790608"/>
                <a:ext cx="914400" cy="38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025" tIns="36512" rIns="73025" bIns="36512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285750" algn="l"/>
                  </a:tabLst>
                  <a:defRPr/>
                </a:pPr>
                <a:r>
                  <a:rPr lang="en-US" sz="600" b="1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  <a:t>Prefix</a:t>
                </a:r>
                <a:r>
                  <a:rPr lang="en-US" sz="600" b="1" kern="0" dirty="0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  <a:t>   Next</a:t>
                </a:r>
                <a:r>
                  <a:rPr lang="en-US" sz="600" b="1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  <a:t>-hop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285750" algn="l"/>
                  </a:tabLst>
                  <a:defRPr/>
                </a:pPr>
                <a:r>
                  <a:rPr lang="en-US" sz="400" kern="0" dirty="0">
                    <a:latin typeface="Courier New"/>
                    <a:ea typeface="+mn-ea"/>
                    <a:cs typeface="Courier New"/>
                  </a:rPr>
                  <a:t>w.x.y.1</a:t>
                </a:r>
                <a:r>
                  <a:rPr lang="en-US" sz="400" kern="0" dirty="0" smtClean="0">
                    <a:latin typeface="Courier New"/>
                    <a:ea typeface="+mn-ea"/>
                    <a:cs typeface="Courier New"/>
                  </a:rPr>
                  <a:t>	 </a:t>
                </a:r>
                <a:r>
                  <a:rPr lang="en-US" sz="400" kern="0" dirty="0" err="1" smtClean="0">
                    <a:latin typeface="Courier New"/>
                    <a:ea typeface="+mn-ea"/>
                    <a:cs typeface="Courier New"/>
                  </a:rPr>
                  <a:t>e.f.g.h</a:t>
                </a:r>
                <a:endParaRPr lang="en-US" sz="400" kern="0" dirty="0">
                  <a:latin typeface="Courier New"/>
                  <a:ea typeface="+mn-ea"/>
                  <a:cs typeface="Courier New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285750" algn="l"/>
                  </a:tabLst>
                  <a:defRPr/>
                </a:pPr>
                <a:r>
                  <a:rPr lang="en-US" sz="400" kern="0" dirty="0">
                    <a:latin typeface="Courier New"/>
                    <a:ea typeface="+mn-ea"/>
                    <a:cs typeface="Courier New"/>
                  </a:rPr>
                  <a:t>x.y.w.2</a:t>
                </a:r>
                <a:r>
                  <a:rPr lang="en-US" sz="400" kern="0" dirty="0" smtClean="0">
                    <a:latin typeface="Courier New"/>
                    <a:ea typeface="+mn-ea"/>
                    <a:cs typeface="Courier New"/>
                  </a:rPr>
                  <a:t>	 </a:t>
                </a:r>
                <a:r>
                  <a:rPr lang="en-US" sz="400" kern="0" dirty="0" err="1" smtClean="0">
                    <a:latin typeface="Courier New"/>
                    <a:ea typeface="+mn-ea"/>
                    <a:cs typeface="Courier New"/>
                  </a:rPr>
                  <a:t>e.f.g.h</a:t>
                </a:r>
                <a:endParaRPr lang="en-US" sz="400" kern="0" dirty="0">
                  <a:latin typeface="Courier New"/>
                  <a:ea typeface="+mn-ea"/>
                  <a:cs typeface="Courier New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285750" algn="l"/>
                  </a:tabLst>
                  <a:defRPr/>
                </a:pPr>
                <a:r>
                  <a:rPr lang="en-US" sz="400" kern="0" dirty="0">
                    <a:latin typeface="Courier New"/>
                    <a:ea typeface="+mn-ea"/>
                    <a:cs typeface="Courier New"/>
                  </a:rPr>
                  <a:t>z.q.r.5</a:t>
                </a:r>
                <a:r>
                  <a:rPr lang="en-US" sz="400" kern="0" dirty="0" smtClean="0">
                    <a:latin typeface="Courier New"/>
                    <a:ea typeface="+mn-ea"/>
                    <a:cs typeface="Courier New"/>
                  </a:rPr>
                  <a:t>	 </a:t>
                </a:r>
                <a:r>
                  <a:rPr lang="en-US" sz="400" kern="0" dirty="0" err="1" smtClean="0">
                    <a:latin typeface="Courier New"/>
                    <a:ea typeface="+mn-ea"/>
                    <a:cs typeface="Courier New"/>
                  </a:rPr>
                  <a:t>e.f.g.h</a:t>
                </a:r>
                <a:endParaRPr lang="en-US" sz="400" kern="0" dirty="0">
                  <a:latin typeface="Courier New"/>
                  <a:ea typeface="+mn-ea"/>
                  <a:cs typeface="Courier New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285750" algn="l"/>
                  </a:tabLst>
                  <a:defRPr/>
                </a:pPr>
                <a:r>
                  <a:rPr lang="en-US" sz="400" kern="0" dirty="0">
                    <a:latin typeface="Courier New"/>
                    <a:ea typeface="+mn-ea"/>
                    <a:cs typeface="Courier New"/>
                  </a:rPr>
                  <a:t>z.q.r.5</a:t>
                </a:r>
                <a:r>
                  <a:rPr lang="en-US" sz="400" kern="0" dirty="0" smtClean="0">
                    <a:latin typeface="Courier New"/>
                    <a:ea typeface="+mn-ea"/>
                    <a:cs typeface="Courier New"/>
                  </a:rPr>
                  <a:t>	 </a:t>
                </a:r>
                <a:r>
                  <a:rPr lang="en-US" sz="400" kern="0" dirty="0" err="1" smtClean="0">
                    <a:latin typeface="Courier New"/>
                    <a:ea typeface="+mn-ea"/>
                    <a:cs typeface="Courier New"/>
                  </a:rPr>
                  <a:t>e.f.g.h</a:t>
                </a:r>
                <a:endParaRPr lang="en-US" sz="400" kern="0" dirty="0">
                  <a:latin typeface="Courier New"/>
                  <a:ea typeface="+mn-ea"/>
                  <a:cs typeface="Courier New"/>
                </a:endParaRPr>
              </a:p>
            </p:txBody>
          </p:sp>
        </p:grpSp>
        <p:sp>
          <p:nvSpPr>
            <p:cNvPr id="13" name="Cloud 12"/>
            <p:cNvSpPr>
              <a:spLocks noChangeAspect="1"/>
            </p:cNvSpPr>
            <p:nvPr/>
          </p:nvSpPr>
          <p:spPr bwMode="auto">
            <a:xfrm rot="1967646">
              <a:off x="6893450" y="2538943"/>
              <a:ext cx="1687512" cy="515938"/>
            </a:xfrm>
            <a:prstGeom prst="cloud">
              <a:avLst/>
            </a:prstGeom>
            <a:solidFill>
              <a:srgbClr val="66CC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>
              <a:spAutoFit/>
            </a:bodyPr>
            <a:lstStyle/>
            <a:p>
              <a:pPr algn="ctr" defTabSz="814388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>
              <a:spLocks/>
            </p:cNvSpPr>
            <p:nvPr/>
          </p:nvSpPr>
          <p:spPr bwMode="auto">
            <a:xfrm>
              <a:off x="5791200" y="2738436"/>
              <a:ext cx="1050925" cy="474662"/>
            </a:xfrm>
            <a:prstGeom prst="cloud">
              <a:avLst/>
            </a:prstGeom>
            <a:solidFill>
              <a:srgbClr val="71FFB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>
              <a:spAutoFit/>
            </a:bodyPr>
            <a:lstStyle/>
            <a:p>
              <a:pPr algn="ctr" defTabSz="814388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Cloud 14"/>
            <p:cNvSpPr>
              <a:spLocks/>
            </p:cNvSpPr>
            <p:nvPr/>
          </p:nvSpPr>
          <p:spPr bwMode="auto">
            <a:xfrm>
              <a:off x="6151034" y="4751403"/>
              <a:ext cx="1469502" cy="696896"/>
            </a:xfrm>
            <a:prstGeom prst="cloud">
              <a:avLst/>
            </a:prstGeom>
            <a:solidFill>
              <a:srgbClr val="71FFB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82124" tIns="41061" rIns="82124" bIns="41061" anchor="ctr">
              <a:spAutoFit/>
            </a:bodyPr>
            <a:lstStyle/>
            <a:p>
              <a:pPr algn="ctr" defTabSz="814388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" name="Group 51"/>
            <p:cNvGrpSpPr>
              <a:grpSpLocks noChangeAspect="1"/>
            </p:cNvGrpSpPr>
            <p:nvPr/>
          </p:nvGrpSpPr>
          <p:grpSpPr bwMode="auto">
            <a:xfrm>
              <a:off x="5257742" y="4127501"/>
              <a:ext cx="457258" cy="239347"/>
              <a:chOff x="1725" y="1914"/>
              <a:chExt cx="421" cy="2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2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3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4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5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6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317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320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330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31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32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33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34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35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36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37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321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322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23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24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25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26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27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28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29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318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9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7" name="Cloud 16"/>
            <p:cNvSpPr>
              <a:spLocks noChangeAspect="1"/>
            </p:cNvSpPr>
            <p:nvPr/>
          </p:nvSpPr>
          <p:spPr bwMode="auto">
            <a:xfrm>
              <a:off x="4621213" y="2925232"/>
              <a:ext cx="1109315" cy="589279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82124" tIns="41061" rIns="82124" bIns="41061" anchor="ctr">
              <a:spAutoFit/>
            </a:bodyPr>
            <a:lstStyle/>
            <a:p>
              <a:pPr algn="ctr" defTabSz="814388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>
              <a:off x="7577662" y="2465918"/>
              <a:ext cx="533400" cy="228600"/>
            </a:xfrm>
            <a:prstGeom prst="line">
              <a:avLst/>
            </a:prstGeom>
            <a:noFill/>
            <a:ln w="19050" algn="ctr">
              <a:solidFill>
                <a:srgbClr val="005070"/>
              </a:solidFill>
              <a:prstDash val="sysDash"/>
              <a:round/>
              <a:headEnd/>
              <a:tailEnd/>
            </a:ln>
            <a:effectLst>
              <a:outerShdw dist="25400" dir="8700000" algn="tl" rotWithShape="0">
                <a:srgbClr val="000000">
                  <a:alpha val="70000"/>
                </a:srgbClr>
              </a:outerShdw>
            </a:effec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rot="5400000">
              <a:off x="7324783" y="2592494"/>
              <a:ext cx="297754" cy="198395"/>
            </a:xfrm>
            <a:prstGeom prst="line">
              <a:avLst/>
            </a:prstGeom>
            <a:noFill/>
            <a:ln w="19050" algn="ctr">
              <a:solidFill>
                <a:srgbClr val="005070"/>
              </a:solidFill>
              <a:prstDash val="sysDash"/>
              <a:round/>
              <a:headEnd/>
              <a:tailEnd/>
            </a:ln>
            <a:effectLst>
              <a:outerShdw dist="25400" algn="tl" rotWithShape="0">
                <a:srgbClr val="000000">
                  <a:alpha val="70000"/>
                </a:srgbClr>
              </a:outerShdw>
            </a:effec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>
              <a:off x="7349062" y="2846918"/>
              <a:ext cx="593400" cy="172146"/>
            </a:xfrm>
            <a:prstGeom prst="line">
              <a:avLst/>
            </a:prstGeom>
            <a:noFill/>
            <a:ln w="19050" algn="ctr">
              <a:solidFill>
                <a:srgbClr val="005070"/>
              </a:solidFill>
              <a:prstDash val="sysDash"/>
              <a:round/>
              <a:headEnd/>
              <a:tailEnd/>
            </a:ln>
            <a:effectLst>
              <a:outerShdw dist="25400" dir="2700000" algn="tl" rotWithShape="0">
                <a:srgbClr val="000000">
                  <a:alpha val="70000"/>
                </a:srgbClr>
              </a:outerShdw>
            </a:effectLst>
          </p:spPr>
        </p:cxn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7953106" y="2754049"/>
              <a:ext cx="250825" cy="239713"/>
            </a:xfrm>
            <a:prstGeom prst="line">
              <a:avLst/>
            </a:prstGeom>
            <a:noFill/>
            <a:ln w="19050" algn="ctr">
              <a:solidFill>
                <a:srgbClr val="005070"/>
              </a:solidFill>
              <a:prstDash val="sysDash"/>
              <a:round/>
              <a:headEnd/>
              <a:tailEnd/>
            </a:ln>
            <a:effectLst>
              <a:outerShdw dist="25400" dir="2700000" algn="tl" rotWithShape="0">
                <a:srgbClr val="000000">
                  <a:alpha val="70000"/>
                </a:srgbClr>
              </a:outerShdw>
            </a:effec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 rot="16200000" flipH="1">
              <a:off x="7501462" y="2542118"/>
              <a:ext cx="533400" cy="381000"/>
            </a:xfrm>
            <a:prstGeom prst="line">
              <a:avLst/>
            </a:prstGeom>
            <a:noFill/>
            <a:ln w="19050" algn="ctr">
              <a:solidFill>
                <a:srgbClr val="005070"/>
              </a:solidFill>
              <a:prstDash val="sysDash"/>
              <a:round/>
              <a:headEnd/>
              <a:tailEnd/>
            </a:ln>
            <a:effectLst>
              <a:outerShdw dist="25400" dir="10320000" algn="tl" rotWithShape="0">
                <a:srgbClr val="000000">
                  <a:alpha val="70000"/>
                </a:srgbClr>
              </a:outerShdw>
            </a:effectLst>
          </p:spPr>
        </p:cxn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6738938" y="3382962"/>
              <a:ext cx="1550988" cy="893763"/>
            </a:xfrm>
            <a:prstGeom prst="straightConnector1">
              <a:avLst/>
            </a:prstGeom>
            <a:noFill/>
            <a:ln w="22225" algn="ctr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ffectLst>
              <a:outerShdw dist="25400" dir="2700000" algn="tl" rotWithShape="0">
                <a:srgbClr val="000000">
                  <a:alpha val="70000"/>
                </a:srgbClr>
              </a:outerShdw>
            </a:effectLst>
          </p:spPr>
        </p:cxn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6424613" y="3106737"/>
              <a:ext cx="1589088" cy="1484313"/>
            </a:xfrm>
            <a:prstGeom prst="straightConnector1">
              <a:avLst/>
            </a:prstGeom>
            <a:noFill/>
            <a:ln w="22225" algn="ctr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ffectLst>
              <a:outerShdw dist="25400" dir="2700000" algn="tl" rotWithShape="0">
                <a:srgbClr val="000000">
                  <a:alpha val="70000"/>
                </a:srgbClr>
              </a:outerShdw>
            </a:effectLst>
          </p:spPr>
        </p:cxnSp>
        <p:sp>
          <p:nvSpPr>
            <p:cNvPr id="25" name="TextBox 24"/>
            <p:cNvSpPr txBox="1"/>
            <p:nvPr/>
          </p:nvSpPr>
          <p:spPr bwMode="auto">
            <a:xfrm>
              <a:off x="4640235" y="3054352"/>
              <a:ext cx="663438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rPr>
                <a:t>Non-LISP</a:t>
              </a:r>
            </a:p>
          </p:txBody>
        </p:sp>
        <p:grpSp>
          <p:nvGrpSpPr>
            <p:cNvPr id="26" name="Group 51"/>
            <p:cNvGrpSpPr>
              <a:grpSpLocks noChangeAspect="1"/>
            </p:cNvGrpSpPr>
            <p:nvPr/>
          </p:nvGrpSpPr>
          <p:grpSpPr bwMode="auto">
            <a:xfrm>
              <a:off x="5088411" y="3416300"/>
              <a:ext cx="457258" cy="239347"/>
              <a:chOff x="1725" y="1914"/>
              <a:chExt cx="421" cy="2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6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7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8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9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0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91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294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304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05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06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07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08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09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10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11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295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296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97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98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99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00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01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02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03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292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3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51"/>
            <p:cNvGrpSpPr>
              <a:grpSpLocks noChangeAspect="1"/>
            </p:cNvGrpSpPr>
            <p:nvPr/>
          </p:nvGrpSpPr>
          <p:grpSpPr bwMode="auto">
            <a:xfrm>
              <a:off x="6451929" y="3835502"/>
              <a:ext cx="457258" cy="239347"/>
              <a:chOff x="1725" y="1914"/>
              <a:chExt cx="421" cy="2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0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1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2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3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4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65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268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278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79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80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81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82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83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84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85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269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270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71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72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73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74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75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76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77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266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7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51"/>
            <p:cNvGrpSpPr>
              <a:grpSpLocks noChangeAspect="1"/>
            </p:cNvGrpSpPr>
            <p:nvPr/>
          </p:nvGrpSpPr>
          <p:grpSpPr bwMode="auto">
            <a:xfrm>
              <a:off x="6248710" y="4641905"/>
              <a:ext cx="457258" cy="239347"/>
              <a:chOff x="1725" y="1914"/>
              <a:chExt cx="421" cy="2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4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5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6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7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8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39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242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252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53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54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55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56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57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58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59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243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244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5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6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7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8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49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50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51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240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1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51"/>
            <p:cNvGrpSpPr>
              <a:grpSpLocks noChangeAspect="1"/>
            </p:cNvGrpSpPr>
            <p:nvPr/>
          </p:nvGrpSpPr>
          <p:grpSpPr bwMode="auto">
            <a:xfrm>
              <a:off x="6854152" y="4608039"/>
              <a:ext cx="457258" cy="239347"/>
              <a:chOff x="1725" y="1914"/>
              <a:chExt cx="421" cy="2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9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0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1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2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13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216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226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7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8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9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30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31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32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33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217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218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19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0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1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2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3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4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25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214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5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51"/>
            <p:cNvGrpSpPr>
              <a:grpSpLocks noChangeAspect="1"/>
            </p:cNvGrpSpPr>
            <p:nvPr/>
          </p:nvGrpSpPr>
          <p:grpSpPr bwMode="auto">
            <a:xfrm>
              <a:off x="6159495" y="2997197"/>
              <a:ext cx="457258" cy="239347"/>
              <a:chOff x="1725" y="1914"/>
              <a:chExt cx="421" cy="2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2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4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5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6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87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190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200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01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02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03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04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05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06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207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91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192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93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94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95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96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97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98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99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188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1" name="Rounded Rectangular Callout 30"/>
            <p:cNvSpPr>
              <a:spLocks noChangeArrowheads="1"/>
            </p:cNvSpPr>
            <p:nvPr/>
          </p:nvSpPr>
          <p:spPr bwMode="auto">
            <a:xfrm>
              <a:off x="7670800" y="4292600"/>
              <a:ext cx="960119" cy="268224"/>
            </a:xfrm>
            <a:prstGeom prst="wedgeRoundRectCallout">
              <a:avLst>
                <a:gd name="adj1" fmla="val -58302"/>
                <a:gd name="adj2" fmla="val -136902"/>
                <a:gd name="adj3" fmla="val 16667"/>
              </a:avLst>
            </a:prstGeom>
            <a:solidFill>
              <a:srgbClr val="FF5B5B"/>
            </a:solidFill>
            <a:ln w="12700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25400" dist="38100" dir="2700000" algn="tl" rotWithShape="0">
                <a:srgbClr val="808080">
                  <a:alpha val="70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4D4E4E"/>
                  </a:solidFill>
                  <a:latin typeface="Calibri" pitchFamily="34" charset="0"/>
                  <a:ea typeface="+mn-ea"/>
                  <a:cs typeface="+mn-cs"/>
                </a:rPr>
                <a:t>RLOC Space</a:t>
              </a:r>
            </a:p>
          </p:txBody>
        </p:sp>
        <p:cxnSp>
          <p:nvCxnSpPr>
            <p:cNvPr id="32" name="Straight Arrow Connector 31"/>
            <p:cNvCxnSpPr>
              <a:cxnSpLocks noChangeShapeType="1"/>
            </p:cNvCxnSpPr>
            <p:nvPr/>
          </p:nvCxnSpPr>
          <p:spPr bwMode="auto">
            <a:xfrm>
              <a:off x="5638802" y="4330702"/>
              <a:ext cx="679448" cy="403223"/>
            </a:xfrm>
            <a:prstGeom prst="straightConnector1">
              <a:avLst/>
            </a:prstGeom>
            <a:noFill/>
            <a:ln w="22225" algn="ctr">
              <a:solidFill>
                <a:srgbClr val="0D0D0D"/>
              </a:solidFill>
              <a:prstDash val="sysDot"/>
              <a:round/>
              <a:headEnd/>
              <a:tailEnd type="arrow" w="med" len="med"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cxnSp>
        <p:cxnSp>
          <p:nvCxnSpPr>
            <p:cNvPr id="33" name="Straight Arrow Connector 32"/>
            <p:cNvCxnSpPr>
              <a:cxnSpLocks noChangeShapeType="1"/>
            </p:cNvCxnSpPr>
            <p:nvPr/>
          </p:nvCxnSpPr>
          <p:spPr bwMode="auto">
            <a:xfrm flipH="1">
              <a:off x="6417739" y="2729691"/>
              <a:ext cx="121470" cy="271729"/>
            </a:xfrm>
            <a:prstGeom prst="straightConnector1">
              <a:avLst/>
            </a:prstGeom>
            <a:noFill/>
            <a:ln w="22225" algn="ctr">
              <a:solidFill>
                <a:srgbClr val="0D0D0D"/>
              </a:solidFill>
              <a:round/>
              <a:headEnd/>
              <a:tailEnd type="arrow" w="sm" len="med"/>
            </a:ln>
            <a:effectLst/>
          </p:spPr>
        </p:cxnSp>
        <p:cxnSp>
          <p:nvCxnSpPr>
            <p:cNvPr id="34" name="Straight Arrow Connector 33"/>
            <p:cNvCxnSpPr>
              <a:cxnSpLocks noChangeShapeType="1"/>
              <a:endCxn id="212" idx="0"/>
            </p:cNvCxnSpPr>
            <p:nvPr/>
          </p:nvCxnSpPr>
          <p:spPr bwMode="auto">
            <a:xfrm rot="16200000" flipH="1">
              <a:off x="6058856" y="3585206"/>
              <a:ext cx="1374337" cy="673514"/>
            </a:xfrm>
            <a:prstGeom prst="straightConnector1">
              <a:avLst/>
            </a:prstGeom>
            <a:noFill/>
            <a:ln w="22225" algn="ctr">
              <a:solidFill>
                <a:srgbClr val="0D0D0D"/>
              </a:solidFill>
              <a:prstDash val="sysDot"/>
              <a:round/>
              <a:headEnd/>
              <a:tailEnd type="arrow" w="sm" len="med"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cxnSp>
        <p:sp>
          <p:nvSpPr>
            <p:cNvPr id="35" name="Rounded Rectangular Callout 34"/>
            <p:cNvSpPr>
              <a:spLocks noChangeArrowheads="1"/>
            </p:cNvSpPr>
            <p:nvPr/>
          </p:nvSpPr>
          <p:spPr bwMode="auto">
            <a:xfrm>
              <a:off x="7857062" y="3409952"/>
              <a:ext cx="914400" cy="696031"/>
            </a:xfrm>
            <a:prstGeom prst="wedgeRoundRectCallout">
              <a:avLst>
                <a:gd name="adj1" fmla="val -71123"/>
                <a:gd name="adj2" fmla="val -112190"/>
                <a:gd name="adj3" fmla="val 16667"/>
              </a:avLst>
            </a:prstGeom>
            <a:solidFill>
              <a:srgbClr val="66CCFF"/>
            </a:solidFill>
            <a:ln w="12700" algn="ctr">
              <a:solidFill>
                <a:srgbClr val="4D4E4E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4D4E4E"/>
                  </a:solidFill>
                  <a:latin typeface="Calibri" pitchFamily="34" charset="0"/>
                  <a:ea typeface="+mn-ea"/>
                  <a:cs typeface="+mn-cs"/>
                </a:rPr>
                <a:t>EID-to-RLOC mapping</a:t>
              </a:r>
              <a:endParaRPr lang="en-US" sz="1200" b="1" dirty="0">
                <a:solidFill>
                  <a:srgbClr val="4D4E4E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pic>
          <p:nvPicPr>
            <p:cNvPr id="36" name="Picture 400" descr="lisp device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63214" y="3253318"/>
              <a:ext cx="365807" cy="317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01" descr="lisp device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45303" y="4370921"/>
              <a:ext cx="365807" cy="317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02" descr="lisp device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92801" y="4466166"/>
              <a:ext cx="365807" cy="317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03" descr="lisp device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52393" y="4241800"/>
              <a:ext cx="365807" cy="317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" name="Group 425"/>
            <p:cNvGrpSpPr/>
            <p:nvPr/>
          </p:nvGrpSpPr>
          <p:grpSpPr>
            <a:xfrm>
              <a:off x="6214528" y="3099976"/>
              <a:ext cx="364068" cy="233140"/>
              <a:chOff x="6142563" y="3193102"/>
              <a:chExt cx="364068" cy="233140"/>
            </a:xfrm>
          </p:grpSpPr>
          <p:sp>
            <p:nvSpPr>
              <p:cNvPr id="180" name="Rounded Rectangle 179"/>
              <p:cNvSpPr/>
              <p:nvPr/>
            </p:nvSpPr>
            <p:spPr bwMode="auto">
              <a:xfrm>
                <a:off x="6175372" y="3228744"/>
                <a:ext cx="303530" cy="170625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6142563" y="3193102"/>
                <a:ext cx="364068" cy="233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3025" tIns="36512" rIns="73025" bIns="36512" anchor="ctr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 err="1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</a:rPr>
                  <a:t>xTR</a:t>
                </a:r>
                <a:endParaRPr lang="en-US" sz="1000" b="1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</a:endParaRPr>
              </a:p>
            </p:txBody>
          </p:sp>
        </p:grpSp>
        <p:sp>
          <p:nvSpPr>
            <p:cNvPr id="41" name="Rounded Rectangular Callout 40"/>
            <p:cNvSpPr>
              <a:spLocks noChangeArrowheads="1"/>
            </p:cNvSpPr>
            <p:nvPr/>
          </p:nvSpPr>
          <p:spPr bwMode="auto">
            <a:xfrm>
              <a:off x="7687739" y="4682040"/>
              <a:ext cx="960119" cy="268224"/>
            </a:xfrm>
            <a:prstGeom prst="wedgeRoundRectCallout">
              <a:avLst>
                <a:gd name="adj1" fmla="val -84796"/>
                <a:gd name="adj2" fmla="val 71105"/>
                <a:gd name="adj3" fmla="val 16667"/>
              </a:avLst>
            </a:prstGeom>
            <a:solidFill>
              <a:srgbClr val="71FFB1"/>
            </a:solidFill>
            <a:ln w="12700" algn="ctr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25400" dist="38100" dir="2700000" algn="tl" rotWithShape="0">
                <a:srgbClr val="808080">
                  <a:alpha val="70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  <a:ea typeface="+mn-ea"/>
                  <a:cs typeface="+mn-cs"/>
                </a:rPr>
                <a:t>EID Space</a:t>
              </a:r>
            </a:p>
          </p:txBody>
        </p:sp>
        <p:grpSp>
          <p:nvGrpSpPr>
            <p:cNvPr id="42" name="Group 438"/>
            <p:cNvGrpSpPr/>
            <p:nvPr/>
          </p:nvGrpSpPr>
          <p:grpSpPr>
            <a:xfrm>
              <a:off x="6303432" y="4751916"/>
              <a:ext cx="364068" cy="233140"/>
              <a:chOff x="6142563" y="3193102"/>
              <a:chExt cx="364068" cy="233140"/>
            </a:xfrm>
          </p:grpSpPr>
          <p:sp>
            <p:nvSpPr>
              <p:cNvPr id="178" name="Rounded Rectangle 177"/>
              <p:cNvSpPr/>
              <p:nvPr/>
            </p:nvSpPr>
            <p:spPr bwMode="auto">
              <a:xfrm>
                <a:off x="6175372" y="3228744"/>
                <a:ext cx="303530" cy="170625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6142563" y="3193102"/>
                <a:ext cx="364068" cy="233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3025" tIns="36512" rIns="73025" bIns="36512" anchor="ctr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 err="1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</a:rPr>
                  <a:t>xTR</a:t>
                </a:r>
                <a:endParaRPr lang="en-US" sz="1000" b="1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</a:endParaRPr>
              </a:p>
            </p:txBody>
          </p:sp>
        </p:grpSp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5341839" y="3340196"/>
              <a:ext cx="1354617" cy="1752524"/>
            </a:xfrm>
            <a:custGeom>
              <a:avLst/>
              <a:gdLst>
                <a:gd name="T0" fmla="*/ 2257429 w 2257425"/>
                <a:gd name="T1" fmla="*/ 1447800 h 1447800"/>
                <a:gd name="T2" fmla="*/ 1504954 w 2257425"/>
                <a:gd name="T3" fmla="*/ 276225 h 1447800"/>
                <a:gd name="T4" fmla="*/ 0 w 2257425"/>
                <a:gd name="T5" fmla="*/ 0 h 1447800"/>
                <a:gd name="T6" fmla="*/ 0 60000 65536"/>
                <a:gd name="T7" fmla="*/ 0 60000 65536"/>
                <a:gd name="T8" fmla="*/ 0 60000 65536"/>
                <a:gd name="T9" fmla="*/ 0 w 2257425"/>
                <a:gd name="T10" fmla="*/ 0 h 1447800"/>
                <a:gd name="T11" fmla="*/ 2257425 w 2257425"/>
                <a:gd name="T12" fmla="*/ 1447800 h 1447800"/>
                <a:gd name="connsiteX0" fmla="*/ 1724093 w 1724093"/>
                <a:gd name="connsiteY0" fmla="*/ 1905024 h 1905024"/>
                <a:gd name="connsiteX1" fmla="*/ 971618 w 1724093"/>
                <a:gd name="connsiteY1" fmla="*/ 733449 h 1905024"/>
                <a:gd name="connsiteX2" fmla="*/ 0 w 1724093"/>
                <a:gd name="connsiteY2" fmla="*/ 0 h 1905024"/>
                <a:gd name="connsiteX0" fmla="*/ 1419332 w 1419332"/>
                <a:gd name="connsiteY0" fmla="*/ 2057432 h 2057432"/>
                <a:gd name="connsiteX1" fmla="*/ 666857 w 1419332"/>
                <a:gd name="connsiteY1" fmla="*/ 885857 h 2057432"/>
                <a:gd name="connsiteX2" fmla="*/ 0 w 1419332"/>
                <a:gd name="connsiteY2" fmla="*/ 0 h 2057432"/>
                <a:gd name="connsiteX0" fmla="*/ 1419332 w 1419332"/>
                <a:gd name="connsiteY0" fmla="*/ 2057432 h 2057432"/>
                <a:gd name="connsiteX1" fmla="*/ 666857 w 1419332"/>
                <a:gd name="connsiteY1" fmla="*/ 885857 h 2057432"/>
                <a:gd name="connsiteX2" fmla="*/ 0 w 1419332"/>
                <a:gd name="connsiteY2" fmla="*/ 0 h 2057432"/>
                <a:gd name="connsiteX0" fmla="*/ 1419332 w 1419332"/>
                <a:gd name="connsiteY0" fmla="*/ 2057432 h 2057432"/>
                <a:gd name="connsiteX1" fmla="*/ 438287 w 1419332"/>
                <a:gd name="connsiteY1" fmla="*/ 885858 h 2057432"/>
                <a:gd name="connsiteX2" fmla="*/ 0 w 1419332"/>
                <a:gd name="connsiteY2" fmla="*/ 0 h 2057432"/>
                <a:gd name="connsiteX0" fmla="*/ 1419332 w 1419332"/>
                <a:gd name="connsiteY0" fmla="*/ 1905024 h 1905024"/>
                <a:gd name="connsiteX1" fmla="*/ 438287 w 1419332"/>
                <a:gd name="connsiteY1" fmla="*/ 733450 h 1905024"/>
                <a:gd name="connsiteX2" fmla="*/ 0 w 1419332"/>
                <a:gd name="connsiteY2" fmla="*/ 0 h 1905024"/>
                <a:gd name="connsiteX0" fmla="*/ 1430634 w 1430634"/>
                <a:gd name="connsiteY0" fmla="*/ 1905024 h 1905024"/>
                <a:gd name="connsiteX1" fmla="*/ 449589 w 1430634"/>
                <a:gd name="connsiteY1" fmla="*/ 733450 h 1905024"/>
                <a:gd name="connsiteX2" fmla="*/ 11302 w 1430634"/>
                <a:gd name="connsiteY2" fmla="*/ 0 h 1905024"/>
                <a:gd name="connsiteX0" fmla="*/ 1354444 w 1354444"/>
                <a:gd name="connsiteY0" fmla="*/ 1752616 h 1752616"/>
                <a:gd name="connsiteX1" fmla="*/ 449589 w 1354444"/>
                <a:gd name="connsiteY1" fmla="*/ 733450 h 1752616"/>
                <a:gd name="connsiteX2" fmla="*/ 11302 w 1354444"/>
                <a:gd name="connsiteY2" fmla="*/ 0 h 1752616"/>
                <a:gd name="connsiteX0" fmla="*/ 1354444 w 1354444"/>
                <a:gd name="connsiteY0" fmla="*/ 1752616 h 1752616"/>
                <a:gd name="connsiteX1" fmla="*/ 449589 w 1354444"/>
                <a:gd name="connsiteY1" fmla="*/ 733450 h 1752616"/>
                <a:gd name="connsiteX2" fmla="*/ 11302 w 1354444"/>
                <a:gd name="connsiteY2" fmla="*/ 0 h 1752616"/>
                <a:gd name="connsiteX0" fmla="*/ 1354444 w 1354444"/>
                <a:gd name="connsiteY0" fmla="*/ 1752616 h 1752616"/>
                <a:gd name="connsiteX1" fmla="*/ 449589 w 1354444"/>
                <a:gd name="connsiteY1" fmla="*/ 733450 h 1752616"/>
                <a:gd name="connsiteX2" fmla="*/ 11302 w 1354444"/>
                <a:gd name="connsiteY2" fmla="*/ 0 h 175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444" h="1752616">
                  <a:moveTo>
                    <a:pt x="1354444" y="1752616"/>
                  </a:moveTo>
                  <a:cubicBezTo>
                    <a:pt x="1217119" y="1279011"/>
                    <a:pt x="673446" y="1025553"/>
                    <a:pt x="449589" y="733450"/>
                  </a:cubicBezTo>
                  <a:cubicBezTo>
                    <a:pt x="225732" y="517551"/>
                    <a:pt x="0" y="449286"/>
                    <a:pt x="11302" y="0"/>
                  </a:cubicBezTo>
                </a:path>
              </a:pathLst>
            </a:custGeom>
            <a:noFill/>
            <a:ln w="22225">
              <a:solidFill>
                <a:srgbClr val="0D0D0D"/>
              </a:solidFill>
              <a:miter lim="800000"/>
              <a:headEnd/>
              <a:tailEnd type="arrow" w="med" len="med"/>
            </a:ln>
            <a:effectLst>
              <a:outerShdw blurRad="635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51"/>
            <p:cNvGrpSpPr>
              <a:grpSpLocks noChangeAspect="1"/>
            </p:cNvGrpSpPr>
            <p:nvPr/>
          </p:nvGrpSpPr>
          <p:grpSpPr bwMode="auto">
            <a:xfrm>
              <a:off x="7250637" y="2764368"/>
              <a:ext cx="274355" cy="143608"/>
              <a:chOff x="1725" y="1914"/>
              <a:chExt cx="421" cy="2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4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5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6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57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160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170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1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2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3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4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5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6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77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61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162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63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64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65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66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67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68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69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158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51"/>
            <p:cNvGrpSpPr>
              <a:grpSpLocks noChangeAspect="1"/>
            </p:cNvGrpSpPr>
            <p:nvPr/>
          </p:nvGrpSpPr>
          <p:grpSpPr bwMode="auto">
            <a:xfrm>
              <a:off x="7436657" y="2440518"/>
              <a:ext cx="274355" cy="143608"/>
              <a:chOff x="1725" y="1914"/>
              <a:chExt cx="421" cy="2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6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7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8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9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0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31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134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144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5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6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7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8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9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50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51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35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136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7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8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9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0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2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3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132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3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51"/>
            <p:cNvGrpSpPr>
              <a:grpSpLocks noChangeAspect="1"/>
            </p:cNvGrpSpPr>
            <p:nvPr/>
          </p:nvGrpSpPr>
          <p:grpSpPr bwMode="auto">
            <a:xfrm>
              <a:off x="8034862" y="2688168"/>
              <a:ext cx="274355" cy="143608"/>
              <a:chOff x="1725" y="1914"/>
              <a:chExt cx="421" cy="2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1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2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3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4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105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108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118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9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20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21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22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23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24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25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09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110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1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2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3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4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5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6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17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106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7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51"/>
            <p:cNvGrpSpPr>
              <a:grpSpLocks noChangeAspect="1"/>
            </p:cNvGrpSpPr>
            <p:nvPr/>
          </p:nvGrpSpPr>
          <p:grpSpPr bwMode="auto">
            <a:xfrm>
              <a:off x="7806262" y="2916768"/>
              <a:ext cx="274355" cy="143608"/>
              <a:chOff x="1725" y="1914"/>
              <a:chExt cx="421" cy="2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6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7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8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79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82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92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3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4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5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6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7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8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9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3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84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5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6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7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8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89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0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1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ysClr val="windowText" lastClr="000000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80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594"/>
            <p:cNvGrpSpPr/>
            <p:nvPr/>
          </p:nvGrpSpPr>
          <p:grpSpPr>
            <a:xfrm>
              <a:off x="8047564" y="2881784"/>
              <a:ext cx="766269" cy="418039"/>
              <a:chOff x="8095189" y="2961159"/>
              <a:chExt cx="766269" cy="418039"/>
            </a:xfrm>
          </p:grpSpPr>
          <p:sp>
            <p:nvSpPr>
              <p:cNvPr id="72" name="Rounded Rectangle 71"/>
              <p:cNvSpPr/>
              <p:nvPr/>
            </p:nvSpPr>
            <p:spPr bwMode="auto">
              <a:xfrm>
                <a:off x="8113706" y="2998217"/>
                <a:ext cx="640166" cy="3809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8095189" y="2961159"/>
                <a:ext cx="766269" cy="412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3025" tIns="36512" rIns="73025" bIns="36512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342900" algn="l"/>
                  </a:tabLst>
                  <a:defRPr/>
                </a:pPr>
                <a:r>
                  <a:rPr lang="en-US" sz="600" b="1" kern="0" dirty="0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  <a:t>   EID        </a:t>
                </a:r>
                <a:r>
                  <a:rPr lang="en-US" sz="600" b="1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  <a:t>	</a:t>
                </a:r>
                <a:r>
                  <a:rPr lang="en-US" sz="600" b="1" kern="0" dirty="0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  <a:t>RLOC</a:t>
                </a:r>
                <a:br>
                  <a:rPr lang="en-US" sz="600" b="1" kern="0" dirty="0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</a:b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a.a.a</a:t>
                </a:r>
                <a:r>
                  <a:rPr lang="en-US" sz="400" b="1" kern="0" dirty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.0/24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	  w.x.y</a:t>
                </a:r>
                <a:r>
                  <a:rPr lang="en-US" sz="400" b="1" kern="0" dirty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.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1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342900" algn="l"/>
                  </a:tabLst>
                  <a:defRPr/>
                </a:pP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b.b.b</a:t>
                </a:r>
                <a:r>
                  <a:rPr lang="en-US" sz="400" b="1" kern="0" dirty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.0/24 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	  x.y.w</a:t>
                </a:r>
                <a:r>
                  <a:rPr lang="en-US" sz="400" b="1" kern="0" dirty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.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2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342900" algn="l"/>
                  </a:tabLst>
                  <a:defRPr/>
                </a:pP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c.c.c</a:t>
                </a:r>
                <a:r>
                  <a:rPr lang="en-US" sz="400" b="1" kern="0" dirty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.0/24</a:t>
                </a: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	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  z.q.r</a:t>
                </a:r>
                <a:r>
                  <a:rPr lang="en-US" sz="400" b="1" kern="0" dirty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.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5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342900" algn="l"/>
                  </a:tabLst>
                  <a:defRPr/>
                </a:pP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d.d</a:t>
                </a:r>
                <a:r>
                  <a:rPr lang="en-US" sz="400" b="1" kern="0" dirty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.0.0/16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	  z.q.r</a:t>
                </a:r>
                <a:r>
                  <a:rPr lang="en-US" sz="400" b="1" kern="0" dirty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.5</a:t>
                </a:r>
              </a:p>
            </p:txBody>
          </p:sp>
        </p:grpSp>
        <p:grpSp>
          <p:nvGrpSpPr>
            <p:cNvPr id="49" name="Group 559"/>
            <p:cNvGrpSpPr/>
            <p:nvPr/>
          </p:nvGrpSpPr>
          <p:grpSpPr>
            <a:xfrm>
              <a:off x="7032612" y="2228268"/>
              <a:ext cx="492081" cy="221862"/>
              <a:chOff x="6142563" y="3157593"/>
              <a:chExt cx="364068" cy="304159"/>
            </a:xfrm>
          </p:grpSpPr>
          <p:sp>
            <p:nvSpPr>
              <p:cNvPr id="70" name="Rounded Rectangle 69"/>
              <p:cNvSpPr/>
              <p:nvPr/>
            </p:nvSpPr>
            <p:spPr bwMode="auto">
              <a:xfrm>
                <a:off x="6175372" y="3193102"/>
                <a:ext cx="303530" cy="242843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6142563" y="3157593"/>
                <a:ext cx="364068" cy="304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3025" tIns="36512" rIns="73025" bIns="36512" anchor="ctr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800" b="1" kern="0" dirty="0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</a:rPr>
                  <a:t>MS/MR</a:t>
                </a:r>
                <a:endParaRPr lang="en-US" sz="800" b="1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</a:endParaRPr>
              </a:p>
            </p:txBody>
          </p:sp>
        </p:grpSp>
        <p:cxnSp>
          <p:nvCxnSpPr>
            <p:cNvPr id="50" name="Straight Arrow Connector 40"/>
            <p:cNvCxnSpPr>
              <a:cxnSpLocks noChangeShapeType="1"/>
            </p:cNvCxnSpPr>
            <p:nvPr/>
          </p:nvCxnSpPr>
          <p:spPr bwMode="auto">
            <a:xfrm flipV="1">
              <a:off x="6627813" y="2556933"/>
              <a:ext cx="784754" cy="526521"/>
            </a:xfrm>
            <a:prstGeom prst="straightConnector1">
              <a:avLst/>
            </a:prstGeom>
            <a:noFill/>
            <a:ln w="22225" algn="ctr">
              <a:solidFill>
                <a:srgbClr val="0000FF"/>
              </a:solidFill>
              <a:prstDash val="sysDash"/>
              <a:round/>
              <a:headEnd/>
              <a:tailEnd type="arrow" w="sm" len="med"/>
            </a:ln>
            <a:effectLst>
              <a:outerShdw dist="25400" dir="2700000" algn="tl" rotWithShape="0">
                <a:srgbClr val="000000">
                  <a:alpha val="70000"/>
                </a:srgbClr>
              </a:outerShdw>
            </a:effectLst>
          </p:spPr>
        </p:cxnSp>
        <p:grpSp>
          <p:nvGrpSpPr>
            <p:cNvPr id="51" name="Group 563"/>
            <p:cNvGrpSpPr/>
            <p:nvPr/>
          </p:nvGrpSpPr>
          <p:grpSpPr>
            <a:xfrm>
              <a:off x="5207010" y="4246033"/>
              <a:ext cx="414528" cy="233140"/>
              <a:chOff x="6142563" y="3193102"/>
              <a:chExt cx="364068" cy="233140"/>
            </a:xfrm>
          </p:grpSpPr>
          <p:sp>
            <p:nvSpPr>
              <p:cNvPr id="68" name="Rounded Rectangle 67"/>
              <p:cNvSpPr/>
              <p:nvPr/>
            </p:nvSpPr>
            <p:spPr bwMode="auto">
              <a:xfrm>
                <a:off x="6175372" y="3228744"/>
                <a:ext cx="303530" cy="170625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6142563" y="3193102"/>
                <a:ext cx="364068" cy="233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3025" tIns="36512" rIns="73025" bIns="36512" anchor="ctr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 err="1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</a:rPr>
                  <a:t>PxTR</a:t>
                </a:r>
                <a:endParaRPr lang="en-US" sz="1000" b="1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</a:endParaRPr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9638" y="2519368"/>
              <a:ext cx="324374" cy="32057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3638" y="5066095"/>
              <a:ext cx="191017" cy="312609"/>
            </a:xfrm>
            <a:prstGeom prst="rect">
              <a:avLst/>
            </a:prstGeom>
          </p:spPr>
        </p:pic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 flipH="1" flipV="1">
              <a:off x="5163419" y="3286091"/>
              <a:ext cx="315761" cy="895418"/>
            </a:xfrm>
            <a:custGeom>
              <a:avLst/>
              <a:gdLst>
                <a:gd name="T0" fmla="*/ 2257429 w 2257425"/>
                <a:gd name="T1" fmla="*/ 1447800 h 1447800"/>
                <a:gd name="T2" fmla="*/ 1504954 w 2257425"/>
                <a:gd name="T3" fmla="*/ 276225 h 1447800"/>
                <a:gd name="T4" fmla="*/ 0 w 2257425"/>
                <a:gd name="T5" fmla="*/ 0 h 1447800"/>
                <a:gd name="T6" fmla="*/ 0 60000 65536"/>
                <a:gd name="T7" fmla="*/ 0 60000 65536"/>
                <a:gd name="T8" fmla="*/ 0 60000 65536"/>
                <a:gd name="T9" fmla="*/ 0 w 2257425"/>
                <a:gd name="T10" fmla="*/ 0 h 1447800"/>
                <a:gd name="T11" fmla="*/ 2257425 w 2257425"/>
                <a:gd name="T12" fmla="*/ 1447800 h 1447800"/>
                <a:gd name="connsiteX0" fmla="*/ 1724093 w 1724093"/>
                <a:gd name="connsiteY0" fmla="*/ 1905024 h 1905024"/>
                <a:gd name="connsiteX1" fmla="*/ 971618 w 1724093"/>
                <a:gd name="connsiteY1" fmla="*/ 733449 h 1905024"/>
                <a:gd name="connsiteX2" fmla="*/ 0 w 1724093"/>
                <a:gd name="connsiteY2" fmla="*/ 0 h 1905024"/>
                <a:gd name="connsiteX0" fmla="*/ 1419332 w 1419332"/>
                <a:gd name="connsiteY0" fmla="*/ 2057432 h 2057432"/>
                <a:gd name="connsiteX1" fmla="*/ 666857 w 1419332"/>
                <a:gd name="connsiteY1" fmla="*/ 885857 h 2057432"/>
                <a:gd name="connsiteX2" fmla="*/ 0 w 1419332"/>
                <a:gd name="connsiteY2" fmla="*/ 0 h 2057432"/>
                <a:gd name="connsiteX0" fmla="*/ 1419332 w 1419332"/>
                <a:gd name="connsiteY0" fmla="*/ 2057432 h 2057432"/>
                <a:gd name="connsiteX1" fmla="*/ 666857 w 1419332"/>
                <a:gd name="connsiteY1" fmla="*/ 885857 h 2057432"/>
                <a:gd name="connsiteX2" fmla="*/ 0 w 1419332"/>
                <a:gd name="connsiteY2" fmla="*/ 0 h 2057432"/>
                <a:gd name="connsiteX0" fmla="*/ 1419332 w 1419332"/>
                <a:gd name="connsiteY0" fmla="*/ 2057432 h 2057432"/>
                <a:gd name="connsiteX1" fmla="*/ 438287 w 1419332"/>
                <a:gd name="connsiteY1" fmla="*/ 885858 h 2057432"/>
                <a:gd name="connsiteX2" fmla="*/ 0 w 1419332"/>
                <a:gd name="connsiteY2" fmla="*/ 0 h 2057432"/>
                <a:gd name="connsiteX0" fmla="*/ 1360074 w 1360074"/>
                <a:gd name="connsiteY0" fmla="*/ 2150570 h 2150570"/>
                <a:gd name="connsiteX1" fmla="*/ 438287 w 1360074"/>
                <a:gd name="connsiteY1" fmla="*/ 885858 h 2150570"/>
                <a:gd name="connsiteX2" fmla="*/ 0 w 1360074"/>
                <a:gd name="connsiteY2" fmla="*/ 0 h 2150570"/>
                <a:gd name="connsiteX0" fmla="*/ 1360074 w 1360074"/>
                <a:gd name="connsiteY0" fmla="*/ 2150570 h 2150570"/>
                <a:gd name="connsiteX1" fmla="*/ 1090137 w 1360074"/>
                <a:gd name="connsiteY1" fmla="*/ 1224542 h 2150570"/>
                <a:gd name="connsiteX2" fmla="*/ 0 w 1360074"/>
                <a:gd name="connsiteY2" fmla="*/ 0 h 2150570"/>
                <a:gd name="connsiteX0" fmla="*/ 1360074 w 1360074"/>
                <a:gd name="connsiteY0" fmla="*/ 2150570 h 2150570"/>
                <a:gd name="connsiteX1" fmla="*/ 1090137 w 1360074"/>
                <a:gd name="connsiteY1" fmla="*/ 1224542 h 2150570"/>
                <a:gd name="connsiteX2" fmla="*/ 0 w 1360074"/>
                <a:gd name="connsiteY2" fmla="*/ 0 h 2150570"/>
                <a:gd name="connsiteX0" fmla="*/ 488119 w 488119"/>
                <a:gd name="connsiteY0" fmla="*/ 1473200 h 1473200"/>
                <a:gd name="connsiteX1" fmla="*/ 218182 w 488119"/>
                <a:gd name="connsiteY1" fmla="*/ 547172 h 1473200"/>
                <a:gd name="connsiteX2" fmla="*/ 0 w 488119"/>
                <a:gd name="connsiteY2" fmla="*/ 0 h 1473200"/>
                <a:gd name="connsiteX0" fmla="*/ 269937 w 269937"/>
                <a:gd name="connsiteY0" fmla="*/ 926028 h 926028"/>
                <a:gd name="connsiteX1" fmla="*/ 0 w 269937"/>
                <a:gd name="connsiteY1" fmla="*/ 0 h 926028"/>
                <a:gd name="connsiteX0" fmla="*/ 269937 w 269937"/>
                <a:gd name="connsiteY0" fmla="*/ 926028 h 926028"/>
                <a:gd name="connsiteX1" fmla="*/ 0 w 269937"/>
                <a:gd name="connsiteY1" fmla="*/ 0 h 926028"/>
                <a:gd name="connsiteX0" fmla="*/ 269937 w 284993"/>
                <a:gd name="connsiteY0" fmla="*/ 926028 h 926028"/>
                <a:gd name="connsiteX1" fmla="*/ 0 w 284993"/>
                <a:gd name="connsiteY1" fmla="*/ 0 h 926028"/>
                <a:gd name="connsiteX0" fmla="*/ 269937 w 378115"/>
                <a:gd name="connsiteY0" fmla="*/ 926028 h 926028"/>
                <a:gd name="connsiteX1" fmla="*/ 0 w 378115"/>
                <a:gd name="connsiteY1" fmla="*/ 0 h 926028"/>
                <a:gd name="connsiteX0" fmla="*/ 207543 w 315721"/>
                <a:gd name="connsiteY0" fmla="*/ 895464 h 895464"/>
                <a:gd name="connsiteX1" fmla="*/ 0 w 315721"/>
                <a:gd name="connsiteY1" fmla="*/ 0 h 89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5721" h="895464">
                  <a:moveTo>
                    <a:pt x="207543" y="895464"/>
                  </a:moveTo>
                  <a:cubicBezTo>
                    <a:pt x="315721" y="328722"/>
                    <a:pt x="39024" y="440276"/>
                    <a:pt x="0" y="0"/>
                  </a:cubicBezTo>
                </a:path>
              </a:pathLst>
            </a:custGeom>
            <a:noFill/>
            <a:ln w="22225">
              <a:solidFill>
                <a:srgbClr val="0D0D0D"/>
              </a:solidFill>
              <a:miter lim="800000"/>
              <a:headEnd/>
              <a:tailEnd type="arrow" w="med" len="med"/>
            </a:ln>
            <a:effectLst>
              <a:outerShdw blurRad="635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2776" y="2976571"/>
              <a:ext cx="324374" cy="32057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6109" y="5074555"/>
              <a:ext cx="191017" cy="312609"/>
            </a:xfrm>
            <a:prstGeom prst="rect">
              <a:avLst/>
            </a:prstGeom>
          </p:spPr>
        </p:pic>
        <p:cxnSp>
          <p:nvCxnSpPr>
            <p:cNvPr id="57" name="Straight Arrow Connector 56"/>
            <p:cNvCxnSpPr>
              <a:cxnSpLocks noChangeShapeType="1"/>
            </p:cNvCxnSpPr>
            <p:nvPr/>
          </p:nvCxnSpPr>
          <p:spPr bwMode="auto">
            <a:xfrm rot="5400000">
              <a:off x="6854353" y="4956613"/>
              <a:ext cx="322944" cy="48413"/>
            </a:xfrm>
            <a:prstGeom prst="straightConnector1">
              <a:avLst/>
            </a:prstGeom>
            <a:noFill/>
            <a:ln w="22225" algn="ctr">
              <a:solidFill>
                <a:srgbClr val="0D0D0D"/>
              </a:solidFill>
              <a:round/>
              <a:headEnd/>
              <a:tailEnd type="arrow" w="sm" len="med"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</p:cxnSp>
        <p:grpSp>
          <p:nvGrpSpPr>
            <p:cNvPr id="58" name="Group 435"/>
            <p:cNvGrpSpPr/>
            <p:nvPr/>
          </p:nvGrpSpPr>
          <p:grpSpPr>
            <a:xfrm>
              <a:off x="6908800" y="4717742"/>
              <a:ext cx="364068" cy="233140"/>
              <a:chOff x="6142563" y="3193102"/>
              <a:chExt cx="364068" cy="233140"/>
            </a:xfrm>
          </p:grpSpPr>
          <p:sp>
            <p:nvSpPr>
              <p:cNvPr id="66" name="Rounded Rectangle 65"/>
              <p:cNvSpPr/>
              <p:nvPr/>
            </p:nvSpPr>
            <p:spPr bwMode="auto">
              <a:xfrm>
                <a:off x="6175372" y="3228744"/>
                <a:ext cx="303530" cy="170625"/>
              </a:xfrm>
              <a:prstGeom prst="round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6142563" y="3193102"/>
                <a:ext cx="364068" cy="233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3025" tIns="36512" rIns="73025" bIns="36512" anchor="ctr"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000" b="1" kern="0" dirty="0" err="1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</a:rPr>
                  <a:t>xTR</a:t>
                </a:r>
                <a:endParaRPr lang="en-US" sz="1000" b="1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</a:endParaRPr>
              </a:p>
            </p:txBody>
          </p:sp>
        </p:grpSp>
        <p:grpSp>
          <p:nvGrpSpPr>
            <p:cNvPr id="59" name="Group 595"/>
            <p:cNvGrpSpPr/>
            <p:nvPr/>
          </p:nvGrpSpPr>
          <p:grpSpPr>
            <a:xfrm>
              <a:off x="8253939" y="2364259"/>
              <a:ext cx="766269" cy="418039"/>
              <a:chOff x="8095189" y="2961159"/>
              <a:chExt cx="766269" cy="418039"/>
            </a:xfrm>
          </p:grpSpPr>
          <p:sp>
            <p:nvSpPr>
              <p:cNvPr id="64" name="Rounded Rectangle 63"/>
              <p:cNvSpPr/>
              <p:nvPr/>
            </p:nvSpPr>
            <p:spPr bwMode="auto">
              <a:xfrm>
                <a:off x="8113706" y="2998217"/>
                <a:ext cx="640166" cy="3809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8095189" y="2961159"/>
                <a:ext cx="766269" cy="412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3025" tIns="36512" rIns="73025" bIns="36512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342900" algn="l"/>
                  </a:tabLst>
                  <a:defRPr/>
                </a:pPr>
                <a:r>
                  <a:rPr lang="en-US" sz="600" b="1" kern="0" dirty="0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  <a:t>   EID        </a:t>
                </a:r>
                <a:r>
                  <a:rPr lang="en-US" sz="600" b="1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  <a:t>	</a:t>
                </a:r>
                <a:r>
                  <a:rPr lang="en-US" sz="600" b="1" kern="0" dirty="0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  <a:t>RLOC</a:t>
                </a:r>
                <a:br>
                  <a:rPr lang="en-US" sz="600" b="1" kern="0" dirty="0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</a:b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a.a.a</a:t>
                </a:r>
                <a:r>
                  <a:rPr lang="en-US" sz="400" b="1" kern="0" dirty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.0/24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	  w.x.y</a:t>
                </a:r>
                <a:r>
                  <a:rPr lang="en-US" sz="400" b="1" kern="0" dirty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.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1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342900" algn="l"/>
                  </a:tabLst>
                  <a:defRPr/>
                </a:pP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b.b.b</a:t>
                </a:r>
                <a:r>
                  <a:rPr lang="en-US" sz="400" b="1" kern="0" dirty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.0/24 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	  x.y.w</a:t>
                </a:r>
                <a:r>
                  <a:rPr lang="en-US" sz="400" b="1" kern="0" dirty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.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2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342900" algn="l"/>
                  </a:tabLst>
                  <a:defRPr/>
                </a:pP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c.c.c</a:t>
                </a:r>
                <a:r>
                  <a:rPr lang="en-US" sz="400" b="1" kern="0" dirty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.0/24</a:t>
                </a: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	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  z.q.r</a:t>
                </a:r>
                <a:r>
                  <a:rPr lang="en-US" sz="400" b="1" kern="0" dirty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.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5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342900" algn="l"/>
                  </a:tabLst>
                  <a:defRPr/>
                </a:pP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d.d</a:t>
                </a:r>
                <a:r>
                  <a:rPr lang="en-US" sz="400" b="1" kern="0" dirty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.0.0/16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	  z.q.r</a:t>
                </a:r>
                <a:r>
                  <a:rPr lang="en-US" sz="400" b="1" kern="0" dirty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.5</a:t>
                </a:r>
              </a:p>
            </p:txBody>
          </p:sp>
        </p:grpSp>
        <p:grpSp>
          <p:nvGrpSpPr>
            <p:cNvPr id="60" name="Group 598"/>
            <p:cNvGrpSpPr/>
            <p:nvPr/>
          </p:nvGrpSpPr>
          <p:grpSpPr>
            <a:xfrm>
              <a:off x="7533214" y="2043584"/>
              <a:ext cx="766269" cy="418039"/>
              <a:chOff x="8095189" y="2961159"/>
              <a:chExt cx="766269" cy="418039"/>
            </a:xfrm>
          </p:grpSpPr>
          <p:sp>
            <p:nvSpPr>
              <p:cNvPr id="62" name="Rounded Rectangle 61"/>
              <p:cNvSpPr/>
              <p:nvPr/>
            </p:nvSpPr>
            <p:spPr bwMode="auto">
              <a:xfrm>
                <a:off x="8113706" y="2998217"/>
                <a:ext cx="640166" cy="3809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FFFFFF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8095189" y="2961159"/>
                <a:ext cx="766269" cy="412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3025" tIns="36512" rIns="73025" bIns="36512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342900" algn="l"/>
                  </a:tabLst>
                  <a:defRPr/>
                </a:pPr>
                <a:r>
                  <a:rPr lang="en-US" sz="600" b="1" kern="0" dirty="0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  <a:t>   EID        </a:t>
                </a:r>
                <a:r>
                  <a:rPr lang="en-US" sz="600" b="1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  <a:t>	</a:t>
                </a:r>
                <a:r>
                  <a:rPr lang="en-US" sz="600" b="1" kern="0" dirty="0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  <a:t>RLOC</a:t>
                </a:r>
                <a:br>
                  <a:rPr lang="en-US" sz="600" b="1" kern="0" dirty="0" smtClean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rPr>
                </a:b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a.a.a</a:t>
                </a:r>
                <a:r>
                  <a:rPr lang="en-US" sz="400" b="1" kern="0" dirty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.0/24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	  w.x.y</a:t>
                </a:r>
                <a:r>
                  <a:rPr lang="en-US" sz="400" b="1" kern="0" dirty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.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1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342900" algn="l"/>
                  </a:tabLst>
                  <a:defRPr/>
                </a:pP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b.b.b</a:t>
                </a:r>
                <a:r>
                  <a:rPr lang="en-US" sz="400" b="1" kern="0" dirty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.0/24 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	  x.y.w</a:t>
                </a:r>
                <a:r>
                  <a:rPr lang="en-US" sz="400" b="1" kern="0" dirty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.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2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342900" algn="l"/>
                  </a:tabLst>
                  <a:defRPr/>
                </a:pP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c.c.c</a:t>
                </a:r>
                <a:r>
                  <a:rPr lang="en-US" sz="400" b="1" kern="0" dirty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.0/24</a:t>
                </a: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	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  z.q.r</a:t>
                </a:r>
                <a:r>
                  <a:rPr lang="en-US" sz="400" b="1" kern="0" dirty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.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5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tabLst>
                    <a:tab pos="342900" algn="l"/>
                  </a:tabLst>
                  <a:defRPr/>
                </a:pPr>
                <a:r>
                  <a:rPr lang="en-US" sz="400" b="1" kern="0" dirty="0" smtClean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d.d</a:t>
                </a:r>
                <a:r>
                  <a:rPr lang="en-US" sz="400" b="1" kern="0" dirty="0">
                    <a:solidFill>
                      <a:srgbClr val="008000"/>
                    </a:solidFill>
                    <a:latin typeface="Courier New"/>
                    <a:ea typeface="+mn-ea"/>
                    <a:cs typeface="Courier New"/>
                  </a:rPr>
                  <a:t>.0.0/16</a:t>
                </a:r>
                <a:r>
                  <a:rPr lang="en-US" sz="400" b="1" kern="0" dirty="0" smtClean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	  z.q.r</a:t>
                </a:r>
                <a:r>
                  <a:rPr lang="en-US" sz="400" b="1" kern="0" dirty="0">
                    <a:solidFill>
                      <a:srgbClr val="C00000"/>
                    </a:solidFill>
                    <a:latin typeface="Courier New"/>
                    <a:ea typeface="+mn-ea"/>
                    <a:cs typeface="Courier New"/>
                  </a:rPr>
                  <a:t>.5</a:t>
                </a:r>
              </a:p>
            </p:txBody>
          </p:sp>
        </p:grpSp>
        <p:sp>
          <p:nvSpPr>
            <p:cNvPr id="61" name="Rounded Rectangular Callout 60"/>
            <p:cNvSpPr>
              <a:spLocks noChangeArrowheads="1"/>
            </p:cNvSpPr>
            <p:nvPr/>
          </p:nvSpPr>
          <p:spPr bwMode="auto">
            <a:xfrm>
              <a:off x="5363639" y="2396040"/>
              <a:ext cx="960119" cy="268224"/>
            </a:xfrm>
            <a:prstGeom prst="wedgeRoundRectCallout">
              <a:avLst>
                <a:gd name="adj1" fmla="val 35574"/>
                <a:gd name="adj2" fmla="val 142128"/>
                <a:gd name="adj3" fmla="val 16667"/>
              </a:avLst>
            </a:prstGeom>
            <a:solidFill>
              <a:srgbClr val="71FFB1"/>
            </a:solidFill>
            <a:ln w="12700" algn="ctr">
              <a:solidFill>
                <a:srgbClr val="4D4E4E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4D4E4E"/>
                  </a:solidFill>
                  <a:latin typeface="Calibri" pitchFamily="34" charset="0"/>
                  <a:ea typeface="+mn-ea"/>
                  <a:cs typeface="+mn-cs"/>
                </a:rPr>
                <a:t>EID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94819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0"/>
          <p:cNvGrpSpPr>
            <a:grpSpLocks/>
          </p:cNvGrpSpPr>
          <p:nvPr/>
        </p:nvGrpSpPr>
        <p:grpSpPr bwMode="auto">
          <a:xfrm>
            <a:off x="219075" y="2214563"/>
            <a:ext cx="7291045" cy="2011362"/>
            <a:chOff x="219075" y="2214564"/>
            <a:chExt cx="7291045" cy="2011361"/>
          </a:xfrm>
        </p:grpSpPr>
        <p:grpSp>
          <p:nvGrpSpPr>
            <p:cNvPr id="3" name="Group 233"/>
            <p:cNvGrpSpPr>
              <a:grpSpLocks/>
            </p:cNvGrpSpPr>
            <p:nvPr/>
          </p:nvGrpSpPr>
          <p:grpSpPr bwMode="auto">
            <a:xfrm>
              <a:off x="219075" y="2214564"/>
              <a:ext cx="7291045" cy="2011361"/>
              <a:chOff x="352740" y="2005028"/>
              <a:chExt cx="7291073" cy="2011731"/>
            </a:xfrm>
          </p:grpSpPr>
          <p:grpSp>
            <p:nvGrpSpPr>
              <p:cNvPr id="4" name="Group 260"/>
              <p:cNvGrpSpPr>
                <a:grpSpLocks/>
              </p:cNvGrpSpPr>
              <p:nvPr/>
            </p:nvGrpSpPr>
            <p:grpSpPr bwMode="auto">
              <a:xfrm>
                <a:off x="352740" y="2130425"/>
                <a:ext cx="1842773" cy="1828800"/>
                <a:chOff x="352740" y="2130425"/>
                <a:chExt cx="1842773" cy="1828800"/>
              </a:xfrm>
            </p:grpSpPr>
            <p:sp>
              <p:nvSpPr>
                <p:cNvPr id="490" name="Rounded Rectangle 966"/>
                <p:cNvSpPr>
                  <a:spLocks/>
                </p:cNvSpPr>
                <p:nvPr/>
              </p:nvSpPr>
              <p:spPr bwMode="auto">
                <a:xfrm>
                  <a:off x="366713" y="2130425"/>
                  <a:ext cx="1828800" cy="1828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7FFC6">
                    <a:alpha val="89803"/>
                  </a:srgbClr>
                </a:solidFill>
                <a:ln w="3810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lIns="73025" tIns="36512" rIns="73025" bIns="36512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1" name="Cloud 490"/>
                <p:cNvSpPr>
                  <a:spLocks/>
                </p:cNvSpPr>
                <p:nvPr/>
              </p:nvSpPr>
              <p:spPr bwMode="auto">
                <a:xfrm>
                  <a:off x="352740" y="2459136"/>
                  <a:ext cx="1738320" cy="1279759"/>
                </a:xfrm>
                <a:prstGeom prst="cloud">
                  <a:avLst/>
                </a:prstGeom>
                <a:solidFill>
                  <a:srgbClr val="71FFB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</p:grpSp>
          <p:sp>
            <p:nvSpPr>
              <p:cNvPr id="308" name="Cloud 307"/>
              <p:cNvSpPr>
                <a:spLocks/>
              </p:cNvSpPr>
              <p:nvPr/>
            </p:nvSpPr>
            <p:spPr bwMode="auto">
              <a:xfrm>
                <a:off x="2780038" y="2005028"/>
                <a:ext cx="3749690" cy="2011731"/>
              </a:xfrm>
              <a:prstGeom prst="cloud">
                <a:avLst/>
              </a:prstGeom>
              <a:solidFill>
                <a:srgbClr val="F2BEB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>
                <a:prstTxWarp prst="textNoShape">
                  <a:avLst/>
                </a:prstTxWarp>
                <a:spAutoFit/>
              </a:bodyPr>
              <a:lstStyle/>
              <a:p>
                <a:pPr algn="ctr" defTabSz="814388" eaLnBrk="0" hangingPunct="0">
                  <a:lnSpc>
                    <a:spcPct val="90000"/>
                  </a:lnSpc>
                  <a:defRPr/>
                </a:pPr>
                <a:endParaRPr lang="en-US"/>
              </a:p>
            </p:txBody>
          </p:sp>
          <p:sp>
            <p:nvSpPr>
              <p:cNvPr id="309" name="Text Box 143"/>
              <p:cNvSpPr txBox="1">
                <a:spLocks noChangeArrowheads="1"/>
              </p:cNvSpPr>
              <p:nvPr/>
            </p:nvSpPr>
            <p:spPr bwMode="auto">
              <a:xfrm rot="5400000" flipH="1">
                <a:off x="1522921" y="3257298"/>
                <a:ext cx="623938" cy="129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prstTxWarp prst="textNoShape">
                  <a:avLst/>
                </a:prstTxWarp>
                <a:spAutoFit/>
              </a:bodyPr>
              <a:lstStyle/>
              <a:p>
                <a:endParaRPr lang="en-US" sz="1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310" name="Line 18"/>
              <p:cNvSpPr>
                <a:spLocks noChangeShapeType="1"/>
              </p:cNvSpPr>
              <p:nvPr/>
            </p:nvSpPr>
            <p:spPr bwMode="auto">
              <a:xfrm flipV="1">
                <a:off x="2162175" y="2622550"/>
                <a:ext cx="700088" cy="61913"/>
              </a:xfrm>
              <a:prstGeom prst="line">
                <a:avLst/>
              </a:prstGeom>
              <a:noFill/>
              <a:ln w="3810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18"/>
              <p:cNvSpPr>
                <a:spLocks noChangeShapeType="1"/>
              </p:cNvSpPr>
              <p:nvPr/>
            </p:nvSpPr>
            <p:spPr bwMode="auto">
              <a:xfrm>
                <a:off x="2165350" y="3419475"/>
                <a:ext cx="700088" cy="61913"/>
              </a:xfrm>
              <a:prstGeom prst="line">
                <a:avLst/>
              </a:prstGeom>
              <a:noFill/>
              <a:ln w="3810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135"/>
              <p:cNvGrpSpPr>
                <a:grpSpLocks/>
              </p:cNvGrpSpPr>
              <p:nvPr/>
            </p:nvGrpSpPr>
            <p:grpSpPr bwMode="auto">
              <a:xfrm>
                <a:off x="1670050" y="2514600"/>
                <a:ext cx="563563" cy="385763"/>
                <a:chOff x="1438182" y="3822648"/>
                <a:chExt cx="563403" cy="385764"/>
              </a:xfrm>
            </p:grpSpPr>
            <p:grpSp>
              <p:nvGrpSpPr>
                <p:cNvPr id="6" name="Group 51"/>
                <p:cNvGrpSpPr>
                  <a:grpSpLocks noChangeAspect="1"/>
                </p:cNvGrpSpPr>
                <p:nvPr/>
              </p:nvGrpSpPr>
              <p:grpSpPr bwMode="auto">
                <a:xfrm>
                  <a:off x="1438182" y="3822648"/>
                  <a:ext cx="563403" cy="295094"/>
                  <a:chOff x="1725" y="1914"/>
                  <a:chExt cx="421" cy="219"/>
                </a:xfrm>
              </p:grpSpPr>
              <p:sp>
                <p:nvSpPr>
                  <p:cNvPr id="463" name="AutoShape 52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725" y="1914"/>
                    <a:ext cx="421" cy="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5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2006"/>
                    <a:ext cx="419" cy="126"/>
                  </a:xfrm>
                  <a:prstGeom prst="ellipse">
                    <a:avLst/>
                  </a:prstGeom>
                  <a:solidFill>
                    <a:srgbClr val="7D7FD5"/>
                  </a:solidFill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1980"/>
                    <a:ext cx="418" cy="90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1980"/>
                    <a:ext cx="418" cy="90"/>
                  </a:xfrm>
                  <a:prstGeom prst="rect">
                    <a:avLst/>
                  </a:prstGeom>
                  <a:solidFill>
                    <a:srgbClr val="7D7F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8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1915"/>
                    <a:ext cx="419" cy="1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D7FD5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1789" y="1930"/>
                    <a:ext cx="291" cy="97"/>
                    <a:chOff x="2220" y="1295"/>
                    <a:chExt cx="911" cy="343"/>
                  </a:xfrm>
                </p:grpSpPr>
                <p:grpSp>
                  <p:nvGrpSpPr>
                    <p:cNvPr id="8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0" y="1295"/>
                      <a:ext cx="903" cy="335"/>
                      <a:chOff x="2220" y="1295"/>
                      <a:chExt cx="903" cy="335"/>
                    </a:xfrm>
                  </p:grpSpPr>
                  <p:sp>
                    <p:nvSpPr>
                      <p:cNvPr id="482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1" y="1303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3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1" y="1303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4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0" y="1471"/>
                        <a:ext cx="432" cy="152"/>
                      </a:xfrm>
                      <a:custGeom>
                        <a:avLst/>
                        <a:gdLst>
                          <a:gd name="T0" fmla="*/ 432 w 432"/>
                          <a:gd name="T1" fmla="*/ 32 h 152"/>
                          <a:gd name="T2" fmla="*/ 336 w 432"/>
                          <a:gd name="T3" fmla="*/ 0 h 152"/>
                          <a:gd name="T4" fmla="*/ 112 w 432"/>
                          <a:gd name="T5" fmla="*/ 96 h 152"/>
                          <a:gd name="T6" fmla="*/ 0 w 432"/>
                          <a:gd name="T7" fmla="*/ 64 h 152"/>
                          <a:gd name="T8" fmla="*/ 56 w 432"/>
                          <a:gd name="T9" fmla="*/ 152 h 152"/>
                          <a:gd name="T10" fmla="*/ 336 w 432"/>
                          <a:gd name="T11" fmla="*/ 152 h 152"/>
                          <a:gd name="T12" fmla="*/ 216 w 432"/>
                          <a:gd name="T13" fmla="*/ 120 h 152"/>
                          <a:gd name="T14" fmla="*/ 432 w 432"/>
                          <a:gd name="T15" fmla="*/ 32 h 15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2"/>
                          <a:gd name="T26" fmla="*/ 432 w 432"/>
                          <a:gd name="T27" fmla="*/ 152 h 15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2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2"/>
                            </a:lnTo>
                            <a:lnTo>
                              <a:pt x="336" y="152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5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0" y="1471"/>
                        <a:ext cx="432" cy="152"/>
                      </a:xfrm>
                      <a:custGeom>
                        <a:avLst/>
                        <a:gdLst>
                          <a:gd name="T0" fmla="*/ 432 w 432"/>
                          <a:gd name="T1" fmla="*/ 32 h 152"/>
                          <a:gd name="T2" fmla="*/ 336 w 432"/>
                          <a:gd name="T3" fmla="*/ 0 h 152"/>
                          <a:gd name="T4" fmla="*/ 112 w 432"/>
                          <a:gd name="T5" fmla="*/ 96 h 152"/>
                          <a:gd name="T6" fmla="*/ 0 w 432"/>
                          <a:gd name="T7" fmla="*/ 64 h 152"/>
                          <a:gd name="T8" fmla="*/ 56 w 432"/>
                          <a:gd name="T9" fmla="*/ 152 h 152"/>
                          <a:gd name="T10" fmla="*/ 336 w 432"/>
                          <a:gd name="T11" fmla="*/ 152 h 152"/>
                          <a:gd name="T12" fmla="*/ 216 w 432"/>
                          <a:gd name="T13" fmla="*/ 120 h 152"/>
                          <a:gd name="T14" fmla="*/ 432 w 432"/>
                          <a:gd name="T15" fmla="*/ 32 h 15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2"/>
                          <a:gd name="T26" fmla="*/ 432 w 432"/>
                          <a:gd name="T27" fmla="*/ 152 h 15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2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2"/>
                            </a:lnTo>
                            <a:lnTo>
                              <a:pt x="336" y="152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6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1295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32 h 144"/>
                          <a:gd name="T2" fmla="*/ 96 w 432"/>
                          <a:gd name="T3" fmla="*/ 0 h 144"/>
                          <a:gd name="T4" fmla="*/ 328 w 432"/>
                          <a:gd name="T5" fmla="*/ 88 h 144"/>
                          <a:gd name="T6" fmla="*/ 432 w 432"/>
                          <a:gd name="T7" fmla="*/ 64 h 144"/>
                          <a:gd name="T8" fmla="*/ 376 w 432"/>
                          <a:gd name="T9" fmla="*/ 144 h 144"/>
                          <a:gd name="T10" fmla="*/ 104 w 432"/>
                          <a:gd name="T11" fmla="*/ 144 h 144"/>
                          <a:gd name="T12" fmla="*/ 216 w 432"/>
                          <a:gd name="T13" fmla="*/ 120 h 144"/>
                          <a:gd name="T14" fmla="*/ 0 w 432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2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7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1295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32 h 144"/>
                          <a:gd name="T2" fmla="*/ 96 w 432"/>
                          <a:gd name="T3" fmla="*/ 0 h 144"/>
                          <a:gd name="T4" fmla="*/ 328 w 432"/>
                          <a:gd name="T5" fmla="*/ 88 h 144"/>
                          <a:gd name="T6" fmla="*/ 432 w 432"/>
                          <a:gd name="T7" fmla="*/ 64 h 144"/>
                          <a:gd name="T8" fmla="*/ 376 w 432"/>
                          <a:gd name="T9" fmla="*/ 144 h 144"/>
                          <a:gd name="T10" fmla="*/ 104 w 432"/>
                          <a:gd name="T11" fmla="*/ 144 h 144"/>
                          <a:gd name="T12" fmla="*/ 216 w 432"/>
                          <a:gd name="T13" fmla="*/ 120 h 144"/>
                          <a:gd name="T14" fmla="*/ 0 w 432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2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8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6" y="1487"/>
                        <a:ext cx="431" cy="143"/>
                      </a:xfrm>
                      <a:custGeom>
                        <a:avLst/>
                        <a:gdLst>
                          <a:gd name="T0" fmla="*/ 431 w 431"/>
                          <a:gd name="T1" fmla="*/ 112 h 143"/>
                          <a:gd name="T2" fmla="*/ 335 w 431"/>
                          <a:gd name="T3" fmla="*/ 143 h 143"/>
                          <a:gd name="T4" fmla="*/ 111 w 431"/>
                          <a:gd name="T5" fmla="*/ 48 h 143"/>
                          <a:gd name="T6" fmla="*/ 0 w 431"/>
                          <a:gd name="T7" fmla="*/ 80 h 143"/>
                          <a:gd name="T8" fmla="*/ 55 w 431"/>
                          <a:gd name="T9" fmla="*/ 0 h 143"/>
                          <a:gd name="T10" fmla="*/ 335 w 431"/>
                          <a:gd name="T11" fmla="*/ 0 h 143"/>
                          <a:gd name="T12" fmla="*/ 215 w 431"/>
                          <a:gd name="T13" fmla="*/ 24 h 143"/>
                          <a:gd name="T14" fmla="*/ 431 w 431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3"/>
                          <a:gd name="T26" fmla="*/ 431 w 431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3">
                            <a:moveTo>
                              <a:pt x="431" y="112"/>
                            </a:moveTo>
                            <a:lnTo>
                              <a:pt x="335" y="143"/>
                            </a:lnTo>
                            <a:lnTo>
                              <a:pt x="111" y="48"/>
                            </a:lnTo>
                            <a:lnTo>
                              <a:pt x="0" y="80"/>
                            </a:lnTo>
                            <a:lnTo>
                              <a:pt x="55" y="0"/>
                            </a:lnTo>
                            <a:lnTo>
                              <a:pt x="335" y="0"/>
                            </a:lnTo>
                            <a:lnTo>
                              <a:pt x="215" y="24"/>
                            </a:lnTo>
                            <a:lnTo>
                              <a:pt x="431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9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6" y="1487"/>
                        <a:ext cx="431" cy="143"/>
                      </a:xfrm>
                      <a:custGeom>
                        <a:avLst/>
                        <a:gdLst>
                          <a:gd name="T0" fmla="*/ 431 w 431"/>
                          <a:gd name="T1" fmla="*/ 112 h 143"/>
                          <a:gd name="T2" fmla="*/ 335 w 431"/>
                          <a:gd name="T3" fmla="*/ 143 h 143"/>
                          <a:gd name="T4" fmla="*/ 111 w 431"/>
                          <a:gd name="T5" fmla="*/ 48 h 143"/>
                          <a:gd name="T6" fmla="*/ 0 w 431"/>
                          <a:gd name="T7" fmla="*/ 80 h 143"/>
                          <a:gd name="T8" fmla="*/ 55 w 431"/>
                          <a:gd name="T9" fmla="*/ 0 h 143"/>
                          <a:gd name="T10" fmla="*/ 335 w 431"/>
                          <a:gd name="T11" fmla="*/ 0 h 143"/>
                          <a:gd name="T12" fmla="*/ 215 w 431"/>
                          <a:gd name="T13" fmla="*/ 24 h 143"/>
                          <a:gd name="T14" fmla="*/ 431 w 431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3"/>
                          <a:gd name="T26" fmla="*/ 431 w 431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3">
                            <a:moveTo>
                              <a:pt x="431" y="112"/>
                            </a:moveTo>
                            <a:lnTo>
                              <a:pt x="335" y="143"/>
                            </a:lnTo>
                            <a:lnTo>
                              <a:pt x="111" y="48"/>
                            </a:lnTo>
                            <a:lnTo>
                              <a:pt x="0" y="80"/>
                            </a:lnTo>
                            <a:lnTo>
                              <a:pt x="55" y="0"/>
                            </a:lnTo>
                            <a:lnTo>
                              <a:pt x="335" y="0"/>
                            </a:lnTo>
                            <a:lnTo>
                              <a:pt x="215" y="24"/>
                            </a:lnTo>
                            <a:lnTo>
                              <a:pt x="431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" y="1303"/>
                      <a:ext cx="903" cy="335"/>
                      <a:chOff x="2228" y="1303"/>
                      <a:chExt cx="903" cy="335"/>
                    </a:xfrm>
                  </p:grpSpPr>
                  <p:sp>
                    <p:nvSpPr>
                      <p:cNvPr id="474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311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5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311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6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8" y="1479"/>
                        <a:ext cx="432" cy="151"/>
                      </a:xfrm>
                      <a:custGeom>
                        <a:avLst/>
                        <a:gdLst>
                          <a:gd name="T0" fmla="*/ 432 w 432"/>
                          <a:gd name="T1" fmla="*/ 32 h 151"/>
                          <a:gd name="T2" fmla="*/ 336 w 432"/>
                          <a:gd name="T3" fmla="*/ 0 h 151"/>
                          <a:gd name="T4" fmla="*/ 112 w 432"/>
                          <a:gd name="T5" fmla="*/ 96 h 151"/>
                          <a:gd name="T6" fmla="*/ 0 w 432"/>
                          <a:gd name="T7" fmla="*/ 64 h 151"/>
                          <a:gd name="T8" fmla="*/ 56 w 432"/>
                          <a:gd name="T9" fmla="*/ 151 h 151"/>
                          <a:gd name="T10" fmla="*/ 336 w 432"/>
                          <a:gd name="T11" fmla="*/ 151 h 151"/>
                          <a:gd name="T12" fmla="*/ 216 w 432"/>
                          <a:gd name="T13" fmla="*/ 120 h 151"/>
                          <a:gd name="T14" fmla="*/ 432 w 432"/>
                          <a:gd name="T15" fmla="*/ 32 h 1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1"/>
                          <a:gd name="T26" fmla="*/ 432 w 432"/>
                          <a:gd name="T27" fmla="*/ 151 h 1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1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1"/>
                            </a:lnTo>
                            <a:lnTo>
                              <a:pt x="336" y="151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7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8" y="1479"/>
                        <a:ext cx="432" cy="151"/>
                      </a:xfrm>
                      <a:custGeom>
                        <a:avLst/>
                        <a:gdLst>
                          <a:gd name="T0" fmla="*/ 432 w 432"/>
                          <a:gd name="T1" fmla="*/ 32 h 151"/>
                          <a:gd name="T2" fmla="*/ 336 w 432"/>
                          <a:gd name="T3" fmla="*/ 0 h 151"/>
                          <a:gd name="T4" fmla="*/ 112 w 432"/>
                          <a:gd name="T5" fmla="*/ 96 h 151"/>
                          <a:gd name="T6" fmla="*/ 0 w 432"/>
                          <a:gd name="T7" fmla="*/ 64 h 151"/>
                          <a:gd name="T8" fmla="*/ 56 w 432"/>
                          <a:gd name="T9" fmla="*/ 151 h 151"/>
                          <a:gd name="T10" fmla="*/ 336 w 432"/>
                          <a:gd name="T11" fmla="*/ 151 h 151"/>
                          <a:gd name="T12" fmla="*/ 216 w 432"/>
                          <a:gd name="T13" fmla="*/ 120 h 151"/>
                          <a:gd name="T14" fmla="*/ 432 w 432"/>
                          <a:gd name="T15" fmla="*/ 32 h 1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1"/>
                          <a:gd name="T26" fmla="*/ 432 w 432"/>
                          <a:gd name="T27" fmla="*/ 151 h 1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1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1"/>
                            </a:lnTo>
                            <a:lnTo>
                              <a:pt x="336" y="151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8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1303"/>
                        <a:ext cx="431" cy="144"/>
                      </a:xfrm>
                      <a:custGeom>
                        <a:avLst/>
                        <a:gdLst>
                          <a:gd name="T0" fmla="*/ 0 w 431"/>
                          <a:gd name="T1" fmla="*/ 32 h 144"/>
                          <a:gd name="T2" fmla="*/ 96 w 431"/>
                          <a:gd name="T3" fmla="*/ 0 h 144"/>
                          <a:gd name="T4" fmla="*/ 328 w 431"/>
                          <a:gd name="T5" fmla="*/ 88 h 144"/>
                          <a:gd name="T6" fmla="*/ 431 w 431"/>
                          <a:gd name="T7" fmla="*/ 64 h 144"/>
                          <a:gd name="T8" fmla="*/ 376 w 431"/>
                          <a:gd name="T9" fmla="*/ 144 h 144"/>
                          <a:gd name="T10" fmla="*/ 104 w 431"/>
                          <a:gd name="T11" fmla="*/ 144 h 144"/>
                          <a:gd name="T12" fmla="*/ 216 w 431"/>
                          <a:gd name="T13" fmla="*/ 120 h 144"/>
                          <a:gd name="T14" fmla="*/ 0 w 431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4"/>
                          <a:gd name="T26" fmla="*/ 431 w 431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1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9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1303"/>
                        <a:ext cx="431" cy="144"/>
                      </a:xfrm>
                      <a:custGeom>
                        <a:avLst/>
                        <a:gdLst>
                          <a:gd name="T0" fmla="*/ 0 w 431"/>
                          <a:gd name="T1" fmla="*/ 32 h 144"/>
                          <a:gd name="T2" fmla="*/ 96 w 431"/>
                          <a:gd name="T3" fmla="*/ 0 h 144"/>
                          <a:gd name="T4" fmla="*/ 328 w 431"/>
                          <a:gd name="T5" fmla="*/ 88 h 144"/>
                          <a:gd name="T6" fmla="*/ 431 w 431"/>
                          <a:gd name="T7" fmla="*/ 64 h 144"/>
                          <a:gd name="T8" fmla="*/ 376 w 431"/>
                          <a:gd name="T9" fmla="*/ 144 h 144"/>
                          <a:gd name="T10" fmla="*/ 104 w 431"/>
                          <a:gd name="T11" fmla="*/ 144 h 144"/>
                          <a:gd name="T12" fmla="*/ 216 w 431"/>
                          <a:gd name="T13" fmla="*/ 120 h 144"/>
                          <a:gd name="T14" fmla="*/ 0 w 431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4"/>
                          <a:gd name="T26" fmla="*/ 431 w 431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1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0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495"/>
                        <a:ext cx="432" cy="143"/>
                      </a:xfrm>
                      <a:custGeom>
                        <a:avLst/>
                        <a:gdLst>
                          <a:gd name="T0" fmla="*/ 432 w 432"/>
                          <a:gd name="T1" fmla="*/ 112 h 143"/>
                          <a:gd name="T2" fmla="*/ 336 w 432"/>
                          <a:gd name="T3" fmla="*/ 143 h 143"/>
                          <a:gd name="T4" fmla="*/ 112 w 432"/>
                          <a:gd name="T5" fmla="*/ 48 h 143"/>
                          <a:gd name="T6" fmla="*/ 0 w 432"/>
                          <a:gd name="T7" fmla="*/ 80 h 143"/>
                          <a:gd name="T8" fmla="*/ 56 w 432"/>
                          <a:gd name="T9" fmla="*/ 0 h 143"/>
                          <a:gd name="T10" fmla="*/ 336 w 432"/>
                          <a:gd name="T11" fmla="*/ 0 h 143"/>
                          <a:gd name="T12" fmla="*/ 216 w 432"/>
                          <a:gd name="T13" fmla="*/ 24 h 143"/>
                          <a:gd name="T14" fmla="*/ 432 w 432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3"/>
                          <a:gd name="T26" fmla="*/ 432 w 432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3">
                            <a:moveTo>
                              <a:pt x="432" y="112"/>
                            </a:moveTo>
                            <a:lnTo>
                              <a:pt x="336" y="143"/>
                            </a:lnTo>
                            <a:lnTo>
                              <a:pt x="112" y="48"/>
                            </a:lnTo>
                            <a:lnTo>
                              <a:pt x="0" y="80"/>
                            </a:lnTo>
                            <a:lnTo>
                              <a:pt x="56" y="0"/>
                            </a:lnTo>
                            <a:lnTo>
                              <a:pt x="336" y="0"/>
                            </a:lnTo>
                            <a:lnTo>
                              <a:pt x="216" y="24"/>
                            </a:lnTo>
                            <a:lnTo>
                              <a:pt x="432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1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495"/>
                        <a:ext cx="432" cy="143"/>
                      </a:xfrm>
                      <a:custGeom>
                        <a:avLst/>
                        <a:gdLst>
                          <a:gd name="T0" fmla="*/ 432 w 432"/>
                          <a:gd name="T1" fmla="*/ 112 h 143"/>
                          <a:gd name="T2" fmla="*/ 336 w 432"/>
                          <a:gd name="T3" fmla="*/ 143 h 143"/>
                          <a:gd name="T4" fmla="*/ 112 w 432"/>
                          <a:gd name="T5" fmla="*/ 48 h 143"/>
                          <a:gd name="T6" fmla="*/ 0 w 432"/>
                          <a:gd name="T7" fmla="*/ 80 h 143"/>
                          <a:gd name="T8" fmla="*/ 56 w 432"/>
                          <a:gd name="T9" fmla="*/ 0 h 143"/>
                          <a:gd name="T10" fmla="*/ 336 w 432"/>
                          <a:gd name="T11" fmla="*/ 0 h 143"/>
                          <a:gd name="T12" fmla="*/ 216 w 432"/>
                          <a:gd name="T13" fmla="*/ 24 h 143"/>
                          <a:gd name="T14" fmla="*/ 432 w 432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3"/>
                          <a:gd name="T26" fmla="*/ 432 w 432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3">
                            <a:moveTo>
                              <a:pt x="432" y="112"/>
                            </a:moveTo>
                            <a:lnTo>
                              <a:pt x="336" y="143"/>
                            </a:lnTo>
                            <a:lnTo>
                              <a:pt x="112" y="48"/>
                            </a:lnTo>
                            <a:lnTo>
                              <a:pt x="0" y="80"/>
                            </a:lnTo>
                            <a:lnTo>
                              <a:pt x="56" y="0"/>
                            </a:lnTo>
                            <a:lnTo>
                              <a:pt x="336" y="0"/>
                            </a:lnTo>
                            <a:lnTo>
                              <a:pt x="216" y="24"/>
                            </a:lnTo>
                            <a:lnTo>
                              <a:pt x="432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7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725" y="1977"/>
                    <a:ext cx="0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143" y="1977"/>
                    <a:ext cx="1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10"/>
                <p:cNvGrpSpPr>
                  <a:grpSpLocks/>
                </p:cNvGrpSpPr>
                <p:nvPr/>
              </p:nvGrpSpPr>
              <p:grpSpPr bwMode="auto">
                <a:xfrm>
                  <a:off x="1532016" y="3932207"/>
                  <a:ext cx="381000" cy="276205"/>
                  <a:chOff x="4726" y="3297"/>
                  <a:chExt cx="240" cy="174"/>
                </a:xfrm>
              </p:grpSpPr>
              <p:sp>
                <p:nvSpPr>
                  <p:cNvPr id="46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744" y="3321"/>
                    <a:ext cx="192" cy="11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6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6" y="3297"/>
                    <a:ext cx="240" cy="1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200" b="1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S1</a:t>
                    </a:r>
                  </a:p>
                </p:txBody>
              </p:sp>
            </p:grpSp>
          </p:grpSp>
          <p:grpSp>
            <p:nvGrpSpPr>
              <p:cNvPr id="11" name="Group 136"/>
              <p:cNvGrpSpPr>
                <a:grpSpLocks/>
              </p:cNvGrpSpPr>
              <p:nvPr/>
            </p:nvGrpSpPr>
            <p:grpSpPr bwMode="auto">
              <a:xfrm>
                <a:off x="1670050" y="3227398"/>
                <a:ext cx="563563" cy="387351"/>
                <a:chOff x="1438182" y="3822648"/>
                <a:chExt cx="563403" cy="387344"/>
              </a:xfrm>
            </p:grpSpPr>
            <p:grpSp>
              <p:nvGrpSpPr>
                <p:cNvPr id="12" name="Group 51"/>
                <p:cNvGrpSpPr>
                  <a:grpSpLocks noChangeAspect="1"/>
                </p:cNvGrpSpPr>
                <p:nvPr/>
              </p:nvGrpSpPr>
              <p:grpSpPr bwMode="auto">
                <a:xfrm>
                  <a:off x="1438182" y="3822648"/>
                  <a:ext cx="563403" cy="295094"/>
                  <a:chOff x="1725" y="1914"/>
                  <a:chExt cx="421" cy="219"/>
                </a:xfrm>
              </p:grpSpPr>
              <p:sp>
                <p:nvSpPr>
                  <p:cNvPr id="432" name="AutoShape 52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725" y="1914"/>
                    <a:ext cx="421" cy="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3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2006"/>
                    <a:ext cx="419" cy="126"/>
                  </a:xfrm>
                  <a:prstGeom prst="ellipse">
                    <a:avLst/>
                  </a:prstGeom>
                  <a:solidFill>
                    <a:srgbClr val="7D7FD5"/>
                  </a:solidFill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1980"/>
                    <a:ext cx="418" cy="90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1980"/>
                    <a:ext cx="418" cy="90"/>
                  </a:xfrm>
                  <a:prstGeom prst="rect">
                    <a:avLst/>
                  </a:prstGeom>
                  <a:solidFill>
                    <a:srgbClr val="7D7F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7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1915"/>
                    <a:ext cx="419" cy="1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D7FD5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1789" y="1930"/>
                    <a:ext cx="291" cy="97"/>
                    <a:chOff x="2220" y="1295"/>
                    <a:chExt cx="911" cy="343"/>
                  </a:xfrm>
                </p:grpSpPr>
                <p:grpSp>
                  <p:nvGrpSpPr>
                    <p:cNvPr id="14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0" y="1295"/>
                      <a:ext cx="903" cy="335"/>
                      <a:chOff x="2220" y="1295"/>
                      <a:chExt cx="903" cy="335"/>
                    </a:xfrm>
                  </p:grpSpPr>
                  <p:sp>
                    <p:nvSpPr>
                      <p:cNvPr id="451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1" y="1303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1" y="1303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0" y="1471"/>
                        <a:ext cx="432" cy="152"/>
                      </a:xfrm>
                      <a:custGeom>
                        <a:avLst/>
                        <a:gdLst>
                          <a:gd name="T0" fmla="*/ 432 w 432"/>
                          <a:gd name="T1" fmla="*/ 32 h 152"/>
                          <a:gd name="T2" fmla="*/ 336 w 432"/>
                          <a:gd name="T3" fmla="*/ 0 h 152"/>
                          <a:gd name="T4" fmla="*/ 112 w 432"/>
                          <a:gd name="T5" fmla="*/ 96 h 152"/>
                          <a:gd name="T6" fmla="*/ 0 w 432"/>
                          <a:gd name="T7" fmla="*/ 64 h 152"/>
                          <a:gd name="T8" fmla="*/ 56 w 432"/>
                          <a:gd name="T9" fmla="*/ 152 h 152"/>
                          <a:gd name="T10" fmla="*/ 336 w 432"/>
                          <a:gd name="T11" fmla="*/ 152 h 152"/>
                          <a:gd name="T12" fmla="*/ 216 w 432"/>
                          <a:gd name="T13" fmla="*/ 120 h 152"/>
                          <a:gd name="T14" fmla="*/ 432 w 432"/>
                          <a:gd name="T15" fmla="*/ 32 h 15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2"/>
                          <a:gd name="T26" fmla="*/ 432 w 432"/>
                          <a:gd name="T27" fmla="*/ 152 h 15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2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2"/>
                            </a:lnTo>
                            <a:lnTo>
                              <a:pt x="336" y="152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0" y="1471"/>
                        <a:ext cx="432" cy="152"/>
                      </a:xfrm>
                      <a:custGeom>
                        <a:avLst/>
                        <a:gdLst>
                          <a:gd name="T0" fmla="*/ 432 w 432"/>
                          <a:gd name="T1" fmla="*/ 32 h 152"/>
                          <a:gd name="T2" fmla="*/ 336 w 432"/>
                          <a:gd name="T3" fmla="*/ 0 h 152"/>
                          <a:gd name="T4" fmla="*/ 112 w 432"/>
                          <a:gd name="T5" fmla="*/ 96 h 152"/>
                          <a:gd name="T6" fmla="*/ 0 w 432"/>
                          <a:gd name="T7" fmla="*/ 64 h 152"/>
                          <a:gd name="T8" fmla="*/ 56 w 432"/>
                          <a:gd name="T9" fmla="*/ 152 h 152"/>
                          <a:gd name="T10" fmla="*/ 336 w 432"/>
                          <a:gd name="T11" fmla="*/ 152 h 152"/>
                          <a:gd name="T12" fmla="*/ 216 w 432"/>
                          <a:gd name="T13" fmla="*/ 120 h 152"/>
                          <a:gd name="T14" fmla="*/ 432 w 432"/>
                          <a:gd name="T15" fmla="*/ 32 h 15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2"/>
                          <a:gd name="T26" fmla="*/ 432 w 432"/>
                          <a:gd name="T27" fmla="*/ 152 h 15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2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2"/>
                            </a:lnTo>
                            <a:lnTo>
                              <a:pt x="336" y="152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1295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32 h 144"/>
                          <a:gd name="T2" fmla="*/ 96 w 432"/>
                          <a:gd name="T3" fmla="*/ 0 h 144"/>
                          <a:gd name="T4" fmla="*/ 328 w 432"/>
                          <a:gd name="T5" fmla="*/ 88 h 144"/>
                          <a:gd name="T6" fmla="*/ 432 w 432"/>
                          <a:gd name="T7" fmla="*/ 64 h 144"/>
                          <a:gd name="T8" fmla="*/ 376 w 432"/>
                          <a:gd name="T9" fmla="*/ 144 h 144"/>
                          <a:gd name="T10" fmla="*/ 104 w 432"/>
                          <a:gd name="T11" fmla="*/ 144 h 144"/>
                          <a:gd name="T12" fmla="*/ 216 w 432"/>
                          <a:gd name="T13" fmla="*/ 120 h 144"/>
                          <a:gd name="T14" fmla="*/ 0 w 432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2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1295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32 h 144"/>
                          <a:gd name="T2" fmla="*/ 96 w 432"/>
                          <a:gd name="T3" fmla="*/ 0 h 144"/>
                          <a:gd name="T4" fmla="*/ 328 w 432"/>
                          <a:gd name="T5" fmla="*/ 88 h 144"/>
                          <a:gd name="T6" fmla="*/ 432 w 432"/>
                          <a:gd name="T7" fmla="*/ 64 h 144"/>
                          <a:gd name="T8" fmla="*/ 376 w 432"/>
                          <a:gd name="T9" fmla="*/ 144 h 144"/>
                          <a:gd name="T10" fmla="*/ 104 w 432"/>
                          <a:gd name="T11" fmla="*/ 144 h 144"/>
                          <a:gd name="T12" fmla="*/ 216 w 432"/>
                          <a:gd name="T13" fmla="*/ 120 h 144"/>
                          <a:gd name="T14" fmla="*/ 0 w 432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2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6" y="1487"/>
                        <a:ext cx="431" cy="143"/>
                      </a:xfrm>
                      <a:custGeom>
                        <a:avLst/>
                        <a:gdLst>
                          <a:gd name="T0" fmla="*/ 431 w 431"/>
                          <a:gd name="T1" fmla="*/ 112 h 143"/>
                          <a:gd name="T2" fmla="*/ 335 w 431"/>
                          <a:gd name="T3" fmla="*/ 143 h 143"/>
                          <a:gd name="T4" fmla="*/ 111 w 431"/>
                          <a:gd name="T5" fmla="*/ 48 h 143"/>
                          <a:gd name="T6" fmla="*/ 0 w 431"/>
                          <a:gd name="T7" fmla="*/ 80 h 143"/>
                          <a:gd name="T8" fmla="*/ 55 w 431"/>
                          <a:gd name="T9" fmla="*/ 0 h 143"/>
                          <a:gd name="T10" fmla="*/ 335 w 431"/>
                          <a:gd name="T11" fmla="*/ 0 h 143"/>
                          <a:gd name="T12" fmla="*/ 215 w 431"/>
                          <a:gd name="T13" fmla="*/ 24 h 143"/>
                          <a:gd name="T14" fmla="*/ 431 w 431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3"/>
                          <a:gd name="T26" fmla="*/ 431 w 431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3">
                            <a:moveTo>
                              <a:pt x="431" y="112"/>
                            </a:moveTo>
                            <a:lnTo>
                              <a:pt x="335" y="143"/>
                            </a:lnTo>
                            <a:lnTo>
                              <a:pt x="111" y="48"/>
                            </a:lnTo>
                            <a:lnTo>
                              <a:pt x="0" y="80"/>
                            </a:lnTo>
                            <a:lnTo>
                              <a:pt x="55" y="0"/>
                            </a:lnTo>
                            <a:lnTo>
                              <a:pt x="335" y="0"/>
                            </a:lnTo>
                            <a:lnTo>
                              <a:pt x="215" y="24"/>
                            </a:lnTo>
                            <a:lnTo>
                              <a:pt x="431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6" y="1487"/>
                        <a:ext cx="431" cy="143"/>
                      </a:xfrm>
                      <a:custGeom>
                        <a:avLst/>
                        <a:gdLst>
                          <a:gd name="T0" fmla="*/ 431 w 431"/>
                          <a:gd name="T1" fmla="*/ 112 h 143"/>
                          <a:gd name="T2" fmla="*/ 335 w 431"/>
                          <a:gd name="T3" fmla="*/ 143 h 143"/>
                          <a:gd name="T4" fmla="*/ 111 w 431"/>
                          <a:gd name="T5" fmla="*/ 48 h 143"/>
                          <a:gd name="T6" fmla="*/ 0 w 431"/>
                          <a:gd name="T7" fmla="*/ 80 h 143"/>
                          <a:gd name="T8" fmla="*/ 55 w 431"/>
                          <a:gd name="T9" fmla="*/ 0 h 143"/>
                          <a:gd name="T10" fmla="*/ 335 w 431"/>
                          <a:gd name="T11" fmla="*/ 0 h 143"/>
                          <a:gd name="T12" fmla="*/ 215 w 431"/>
                          <a:gd name="T13" fmla="*/ 24 h 143"/>
                          <a:gd name="T14" fmla="*/ 431 w 431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3"/>
                          <a:gd name="T26" fmla="*/ 431 w 431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3">
                            <a:moveTo>
                              <a:pt x="431" y="112"/>
                            </a:moveTo>
                            <a:lnTo>
                              <a:pt x="335" y="143"/>
                            </a:lnTo>
                            <a:lnTo>
                              <a:pt x="111" y="48"/>
                            </a:lnTo>
                            <a:lnTo>
                              <a:pt x="0" y="80"/>
                            </a:lnTo>
                            <a:lnTo>
                              <a:pt x="55" y="0"/>
                            </a:lnTo>
                            <a:lnTo>
                              <a:pt x="335" y="0"/>
                            </a:lnTo>
                            <a:lnTo>
                              <a:pt x="215" y="24"/>
                            </a:lnTo>
                            <a:lnTo>
                              <a:pt x="431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" y="1303"/>
                      <a:ext cx="903" cy="335"/>
                      <a:chOff x="2228" y="1303"/>
                      <a:chExt cx="903" cy="335"/>
                    </a:xfrm>
                  </p:grpSpPr>
                  <p:sp>
                    <p:nvSpPr>
                      <p:cNvPr id="443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311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4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311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5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8" y="1479"/>
                        <a:ext cx="432" cy="151"/>
                      </a:xfrm>
                      <a:custGeom>
                        <a:avLst/>
                        <a:gdLst>
                          <a:gd name="T0" fmla="*/ 432 w 432"/>
                          <a:gd name="T1" fmla="*/ 32 h 151"/>
                          <a:gd name="T2" fmla="*/ 336 w 432"/>
                          <a:gd name="T3" fmla="*/ 0 h 151"/>
                          <a:gd name="T4" fmla="*/ 112 w 432"/>
                          <a:gd name="T5" fmla="*/ 96 h 151"/>
                          <a:gd name="T6" fmla="*/ 0 w 432"/>
                          <a:gd name="T7" fmla="*/ 64 h 151"/>
                          <a:gd name="T8" fmla="*/ 56 w 432"/>
                          <a:gd name="T9" fmla="*/ 151 h 151"/>
                          <a:gd name="T10" fmla="*/ 336 w 432"/>
                          <a:gd name="T11" fmla="*/ 151 h 151"/>
                          <a:gd name="T12" fmla="*/ 216 w 432"/>
                          <a:gd name="T13" fmla="*/ 120 h 151"/>
                          <a:gd name="T14" fmla="*/ 432 w 432"/>
                          <a:gd name="T15" fmla="*/ 32 h 1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1"/>
                          <a:gd name="T26" fmla="*/ 432 w 432"/>
                          <a:gd name="T27" fmla="*/ 151 h 1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1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1"/>
                            </a:lnTo>
                            <a:lnTo>
                              <a:pt x="336" y="151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6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8" y="1479"/>
                        <a:ext cx="432" cy="151"/>
                      </a:xfrm>
                      <a:custGeom>
                        <a:avLst/>
                        <a:gdLst>
                          <a:gd name="T0" fmla="*/ 432 w 432"/>
                          <a:gd name="T1" fmla="*/ 32 h 151"/>
                          <a:gd name="T2" fmla="*/ 336 w 432"/>
                          <a:gd name="T3" fmla="*/ 0 h 151"/>
                          <a:gd name="T4" fmla="*/ 112 w 432"/>
                          <a:gd name="T5" fmla="*/ 96 h 151"/>
                          <a:gd name="T6" fmla="*/ 0 w 432"/>
                          <a:gd name="T7" fmla="*/ 64 h 151"/>
                          <a:gd name="T8" fmla="*/ 56 w 432"/>
                          <a:gd name="T9" fmla="*/ 151 h 151"/>
                          <a:gd name="T10" fmla="*/ 336 w 432"/>
                          <a:gd name="T11" fmla="*/ 151 h 151"/>
                          <a:gd name="T12" fmla="*/ 216 w 432"/>
                          <a:gd name="T13" fmla="*/ 120 h 151"/>
                          <a:gd name="T14" fmla="*/ 432 w 432"/>
                          <a:gd name="T15" fmla="*/ 32 h 1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1"/>
                          <a:gd name="T26" fmla="*/ 432 w 432"/>
                          <a:gd name="T27" fmla="*/ 151 h 1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1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1"/>
                            </a:lnTo>
                            <a:lnTo>
                              <a:pt x="336" y="151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7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1303"/>
                        <a:ext cx="431" cy="144"/>
                      </a:xfrm>
                      <a:custGeom>
                        <a:avLst/>
                        <a:gdLst>
                          <a:gd name="T0" fmla="*/ 0 w 431"/>
                          <a:gd name="T1" fmla="*/ 32 h 144"/>
                          <a:gd name="T2" fmla="*/ 96 w 431"/>
                          <a:gd name="T3" fmla="*/ 0 h 144"/>
                          <a:gd name="T4" fmla="*/ 328 w 431"/>
                          <a:gd name="T5" fmla="*/ 88 h 144"/>
                          <a:gd name="T6" fmla="*/ 431 w 431"/>
                          <a:gd name="T7" fmla="*/ 64 h 144"/>
                          <a:gd name="T8" fmla="*/ 376 w 431"/>
                          <a:gd name="T9" fmla="*/ 144 h 144"/>
                          <a:gd name="T10" fmla="*/ 104 w 431"/>
                          <a:gd name="T11" fmla="*/ 144 h 144"/>
                          <a:gd name="T12" fmla="*/ 216 w 431"/>
                          <a:gd name="T13" fmla="*/ 120 h 144"/>
                          <a:gd name="T14" fmla="*/ 0 w 431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4"/>
                          <a:gd name="T26" fmla="*/ 431 w 431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1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8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1303"/>
                        <a:ext cx="431" cy="144"/>
                      </a:xfrm>
                      <a:custGeom>
                        <a:avLst/>
                        <a:gdLst>
                          <a:gd name="T0" fmla="*/ 0 w 431"/>
                          <a:gd name="T1" fmla="*/ 32 h 144"/>
                          <a:gd name="T2" fmla="*/ 96 w 431"/>
                          <a:gd name="T3" fmla="*/ 0 h 144"/>
                          <a:gd name="T4" fmla="*/ 328 w 431"/>
                          <a:gd name="T5" fmla="*/ 88 h 144"/>
                          <a:gd name="T6" fmla="*/ 431 w 431"/>
                          <a:gd name="T7" fmla="*/ 64 h 144"/>
                          <a:gd name="T8" fmla="*/ 376 w 431"/>
                          <a:gd name="T9" fmla="*/ 144 h 144"/>
                          <a:gd name="T10" fmla="*/ 104 w 431"/>
                          <a:gd name="T11" fmla="*/ 144 h 144"/>
                          <a:gd name="T12" fmla="*/ 216 w 431"/>
                          <a:gd name="T13" fmla="*/ 120 h 144"/>
                          <a:gd name="T14" fmla="*/ 0 w 431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4"/>
                          <a:gd name="T26" fmla="*/ 431 w 431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1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9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495"/>
                        <a:ext cx="432" cy="143"/>
                      </a:xfrm>
                      <a:custGeom>
                        <a:avLst/>
                        <a:gdLst>
                          <a:gd name="T0" fmla="*/ 432 w 432"/>
                          <a:gd name="T1" fmla="*/ 112 h 143"/>
                          <a:gd name="T2" fmla="*/ 336 w 432"/>
                          <a:gd name="T3" fmla="*/ 143 h 143"/>
                          <a:gd name="T4" fmla="*/ 112 w 432"/>
                          <a:gd name="T5" fmla="*/ 48 h 143"/>
                          <a:gd name="T6" fmla="*/ 0 w 432"/>
                          <a:gd name="T7" fmla="*/ 80 h 143"/>
                          <a:gd name="T8" fmla="*/ 56 w 432"/>
                          <a:gd name="T9" fmla="*/ 0 h 143"/>
                          <a:gd name="T10" fmla="*/ 336 w 432"/>
                          <a:gd name="T11" fmla="*/ 0 h 143"/>
                          <a:gd name="T12" fmla="*/ 216 w 432"/>
                          <a:gd name="T13" fmla="*/ 24 h 143"/>
                          <a:gd name="T14" fmla="*/ 432 w 432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3"/>
                          <a:gd name="T26" fmla="*/ 432 w 432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3">
                            <a:moveTo>
                              <a:pt x="432" y="112"/>
                            </a:moveTo>
                            <a:lnTo>
                              <a:pt x="336" y="143"/>
                            </a:lnTo>
                            <a:lnTo>
                              <a:pt x="112" y="48"/>
                            </a:lnTo>
                            <a:lnTo>
                              <a:pt x="0" y="80"/>
                            </a:lnTo>
                            <a:lnTo>
                              <a:pt x="56" y="0"/>
                            </a:lnTo>
                            <a:lnTo>
                              <a:pt x="336" y="0"/>
                            </a:lnTo>
                            <a:lnTo>
                              <a:pt x="216" y="24"/>
                            </a:lnTo>
                            <a:lnTo>
                              <a:pt x="432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0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495"/>
                        <a:ext cx="432" cy="143"/>
                      </a:xfrm>
                      <a:custGeom>
                        <a:avLst/>
                        <a:gdLst>
                          <a:gd name="T0" fmla="*/ 432 w 432"/>
                          <a:gd name="T1" fmla="*/ 112 h 143"/>
                          <a:gd name="T2" fmla="*/ 336 w 432"/>
                          <a:gd name="T3" fmla="*/ 143 h 143"/>
                          <a:gd name="T4" fmla="*/ 112 w 432"/>
                          <a:gd name="T5" fmla="*/ 48 h 143"/>
                          <a:gd name="T6" fmla="*/ 0 w 432"/>
                          <a:gd name="T7" fmla="*/ 80 h 143"/>
                          <a:gd name="T8" fmla="*/ 56 w 432"/>
                          <a:gd name="T9" fmla="*/ 0 h 143"/>
                          <a:gd name="T10" fmla="*/ 336 w 432"/>
                          <a:gd name="T11" fmla="*/ 0 h 143"/>
                          <a:gd name="T12" fmla="*/ 216 w 432"/>
                          <a:gd name="T13" fmla="*/ 24 h 143"/>
                          <a:gd name="T14" fmla="*/ 432 w 432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3"/>
                          <a:gd name="T26" fmla="*/ 432 w 432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3">
                            <a:moveTo>
                              <a:pt x="432" y="112"/>
                            </a:moveTo>
                            <a:lnTo>
                              <a:pt x="336" y="143"/>
                            </a:lnTo>
                            <a:lnTo>
                              <a:pt x="112" y="48"/>
                            </a:lnTo>
                            <a:lnTo>
                              <a:pt x="0" y="80"/>
                            </a:lnTo>
                            <a:lnTo>
                              <a:pt x="56" y="0"/>
                            </a:lnTo>
                            <a:lnTo>
                              <a:pt x="336" y="0"/>
                            </a:lnTo>
                            <a:lnTo>
                              <a:pt x="216" y="24"/>
                            </a:lnTo>
                            <a:lnTo>
                              <a:pt x="432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39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725" y="1977"/>
                    <a:ext cx="0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0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143" y="1977"/>
                    <a:ext cx="1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0"/>
                <p:cNvGrpSpPr>
                  <a:grpSpLocks/>
                </p:cNvGrpSpPr>
                <p:nvPr/>
              </p:nvGrpSpPr>
              <p:grpSpPr bwMode="auto">
                <a:xfrm>
                  <a:off x="1536789" y="3932200"/>
                  <a:ext cx="373063" cy="277792"/>
                  <a:chOff x="4729" y="3297"/>
                  <a:chExt cx="235" cy="175"/>
                </a:xfrm>
              </p:grpSpPr>
              <p:sp>
                <p:nvSpPr>
                  <p:cNvPr id="42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744" y="3321"/>
                    <a:ext cx="192" cy="11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3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9" y="3297"/>
                    <a:ext cx="235" cy="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200" b="1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S2</a:t>
                    </a:r>
                  </a:p>
                </p:txBody>
              </p:sp>
            </p:grpSp>
          </p:grpSp>
          <p:grpSp>
            <p:nvGrpSpPr>
              <p:cNvPr id="17" name="Group 327"/>
              <p:cNvGrpSpPr>
                <a:grpSpLocks/>
              </p:cNvGrpSpPr>
              <p:nvPr/>
            </p:nvGrpSpPr>
            <p:grpSpPr bwMode="auto">
              <a:xfrm>
                <a:off x="1344613" y="2170113"/>
                <a:ext cx="989012" cy="320017"/>
                <a:chOff x="1261428" y="1517830"/>
                <a:chExt cx="989012" cy="320017"/>
              </a:xfrm>
            </p:grpSpPr>
            <p:sp>
              <p:nvSpPr>
                <p:cNvPr id="424" name="Rounded Rectangle 423"/>
                <p:cNvSpPr/>
                <p:nvPr/>
              </p:nvSpPr>
              <p:spPr bwMode="auto">
                <a:xfrm>
                  <a:off x="1514160" y="1562333"/>
                  <a:ext cx="457202" cy="23022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25" name="Text Box 5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61428" y="1517830"/>
                  <a:ext cx="989012" cy="3200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3025" tIns="36512" rIns="73025" bIns="36512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dirty="0" smtClean="0">
                      <a:solidFill>
                        <a:srgbClr val="4D4E4E"/>
                      </a:solidFill>
                    </a:rPr>
                    <a:t>TR</a:t>
                  </a:r>
                  <a:endParaRPr lang="en-US" sz="1600" b="1" dirty="0">
                    <a:solidFill>
                      <a:srgbClr val="4D4E4E"/>
                    </a:solidFill>
                  </a:endParaRPr>
                </a:p>
              </p:txBody>
            </p:sp>
          </p:grpSp>
          <p:grpSp>
            <p:nvGrpSpPr>
              <p:cNvPr id="18" name="Group 328"/>
              <p:cNvGrpSpPr>
                <a:grpSpLocks/>
              </p:cNvGrpSpPr>
              <p:nvPr/>
            </p:nvGrpSpPr>
            <p:grpSpPr bwMode="auto">
              <a:xfrm>
                <a:off x="1331913" y="3586163"/>
                <a:ext cx="989012" cy="320017"/>
                <a:chOff x="1248728" y="1517830"/>
                <a:chExt cx="989012" cy="320017"/>
              </a:xfrm>
            </p:grpSpPr>
            <p:sp>
              <p:nvSpPr>
                <p:cNvPr id="422" name="Rounded Rectangle 421"/>
                <p:cNvSpPr/>
                <p:nvPr/>
              </p:nvSpPr>
              <p:spPr bwMode="auto">
                <a:xfrm>
                  <a:off x="1514160" y="1562593"/>
                  <a:ext cx="457202" cy="23022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3" name="Text Box 5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48728" y="1517830"/>
                  <a:ext cx="989012" cy="3200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3025" tIns="36512" rIns="73025" bIns="36512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TR</a:t>
                  </a:r>
                  <a:endParaRPr lang="en-US" sz="1600" b="1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16" name="Line 18"/>
              <p:cNvSpPr>
                <a:spLocks noChangeShapeType="1"/>
              </p:cNvSpPr>
              <p:nvPr/>
            </p:nvSpPr>
            <p:spPr bwMode="auto">
              <a:xfrm flipH="1" flipV="1">
                <a:off x="6384925" y="2622550"/>
                <a:ext cx="700088" cy="61913"/>
              </a:xfrm>
              <a:prstGeom prst="line">
                <a:avLst/>
              </a:prstGeom>
              <a:noFill/>
              <a:ln w="3810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Line 18"/>
              <p:cNvSpPr>
                <a:spLocks noChangeShapeType="1"/>
              </p:cNvSpPr>
              <p:nvPr/>
            </p:nvSpPr>
            <p:spPr bwMode="auto">
              <a:xfrm flipH="1">
                <a:off x="6321577" y="3419475"/>
                <a:ext cx="809814" cy="61913"/>
              </a:xfrm>
              <a:prstGeom prst="line">
                <a:avLst/>
              </a:prstGeom>
              <a:noFill/>
              <a:ln w="3810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" name="Group 57"/>
              <p:cNvGrpSpPr>
                <a:grpSpLocks/>
              </p:cNvGrpSpPr>
              <p:nvPr/>
            </p:nvGrpSpPr>
            <p:grpSpPr bwMode="auto">
              <a:xfrm>
                <a:off x="7165922" y="2536159"/>
                <a:ext cx="389541" cy="130703"/>
                <a:chOff x="2220" y="1295"/>
                <a:chExt cx="911" cy="343"/>
              </a:xfrm>
            </p:grpSpPr>
            <p:grpSp>
              <p:nvGrpSpPr>
                <p:cNvPr id="20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414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5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406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7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8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2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319"/>
              <p:cNvGrpSpPr>
                <a:grpSpLocks noChangeAspect="1"/>
              </p:cNvGrpSpPr>
              <p:nvPr/>
            </p:nvGrpSpPr>
            <p:grpSpPr bwMode="auto">
              <a:xfrm>
                <a:off x="7080250" y="3227398"/>
                <a:ext cx="563563" cy="295099"/>
                <a:chOff x="1725" y="1914"/>
                <a:chExt cx="421" cy="219"/>
              </a:xfrm>
            </p:grpSpPr>
            <p:sp>
              <p:nvSpPr>
                <p:cNvPr id="364" name="AutoShape 5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725" y="1914"/>
                  <a:ext cx="421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" name="Group 57"/>
                <p:cNvGrpSpPr>
                  <a:grpSpLocks/>
                </p:cNvGrpSpPr>
                <p:nvPr/>
              </p:nvGrpSpPr>
              <p:grpSpPr bwMode="auto">
                <a:xfrm>
                  <a:off x="1789" y="1931"/>
                  <a:ext cx="291" cy="95"/>
                  <a:chOff x="2220" y="1295"/>
                  <a:chExt cx="911" cy="335"/>
                </a:xfrm>
              </p:grpSpPr>
              <p:grpSp>
                <p:nvGrpSpPr>
                  <p:cNvPr id="24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220" y="1295"/>
                    <a:ext cx="903" cy="335"/>
                    <a:chOff x="2220" y="1295"/>
                    <a:chExt cx="903" cy="335"/>
                  </a:xfrm>
                </p:grpSpPr>
                <p:sp>
                  <p:nvSpPr>
                    <p:cNvPr id="383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691" y="1303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4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2691" y="1303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2220" y="1471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52"/>
                        <a:gd name="T26" fmla="*/ 432 w 432"/>
                        <a:gd name="T27" fmla="*/ 152 h 15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2220" y="1471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52"/>
                        <a:gd name="T26" fmla="*/ 432 w 432"/>
                        <a:gd name="T27" fmla="*/ 152 h 15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2244" y="1295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2244" y="1295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2676" y="1487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1"/>
                        <a:gd name="T25" fmla="*/ 0 h 143"/>
                        <a:gd name="T26" fmla="*/ 431 w 431"/>
                        <a:gd name="T27" fmla="*/ 143 h 14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2676" y="1487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1"/>
                        <a:gd name="T25" fmla="*/ 0 h 143"/>
                        <a:gd name="T26" fmla="*/ 431 w 431"/>
                        <a:gd name="T27" fmla="*/ 143 h 14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228" y="1303"/>
                    <a:ext cx="903" cy="327"/>
                    <a:chOff x="2228" y="1303"/>
                    <a:chExt cx="903" cy="327"/>
                  </a:xfrm>
                </p:grpSpPr>
                <p:sp>
                  <p:nvSpPr>
                    <p:cNvPr id="375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2699" y="131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7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2228" y="1479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51"/>
                        <a:gd name="T26" fmla="*/ 432 w 432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2252" y="1303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1"/>
                        <a:gd name="T25" fmla="*/ 0 h 144"/>
                        <a:gd name="T26" fmla="*/ 431 w 431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2252" y="1303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1"/>
                        <a:gd name="T25" fmla="*/ 0 h 144"/>
                        <a:gd name="T26" fmla="*/ 431 w 431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1" name="Line 76"/>
                <p:cNvSpPr>
                  <a:spLocks noChangeShapeType="1"/>
                </p:cNvSpPr>
                <p:nvPr/>
              </p:nvSpPr>
              <p:spPr bwMode="auto">
                <a:xfrm>
                  <a:off x="1725" y="1977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rgbClr val="11111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67"/>
              <p:cNvGrpSpPr>
                <a:grpSpLocks/>
              </p:cNvGrpSpPr>
              <p:nvPr/>
            </p:nvGrpSpPr>
            <p:grpSpPr bwMode="auto">
              <a:xfrm>
                <a:off x="631825" y="2782881"/>
                <a:ext cx="538163" cy="676447"/>
                <a:chOff x="1904161" y="4521252"/>
                <a:chExt cx="536692" cy="677507"/>
              </a:xfrm>
            </p:grpSpPr>
            <p:pic>
              <p:nvPicPr>
                <p:cNvPr id="352" name="Picture 222" descr="laptop.png"/>
                <p:cNvPicPr preferRelativeResize="0"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 l="6805" r="14474" b="29648"/>
                <a:stretch>
                  <a:fillRect/>
                </a:stretch>
              </p:blipFill>
              <p:spPr bwMode="auto">
                <a:xfrm>
                  <a:off x="1904161" y="4521252"/>
                  <a:ext cx="536692" cy="365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3" name="Rectangle 20"/>
                <p:cNvSpPr>
                  <a:spLocks noChangeArrowheads="1"/>
                </p:cNvSpPr>
                <p:nvPr/>
              </p:nvSpPr>
              <p:spPr bwMode="auto">
                <a:xfrm>
                  <a:off x="2009075" y="4834563"/>
                  <a:ext cx="317677" cy="364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73025" tIns="36512" rIns="73025" bIns="36512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2000" b="1">
                      <a:solidFill>
                        <a:srgbClr val="000000"/>
                      </a:solidFill>
                    </a:rPr>
                    <a:t>S</a:t>
                  </a:r>
                </a:p>
              </p:txBody>
            </p:sp>
          </p:grpSp>
          <p:grpSp>
            <p:nvGrpSpPr>
              <p:cNvPr id="27" name="Group 92"/>
              <p:cNvGrpSpPr>
                <a:grpSpLocks/>
              </p:cNvGrpSpPr>
              <p:nvPr/>
            </p:nvGrpSpPr>
            <p:grpSpPr bwMode="auto">
              <a:xfrm>
                <a:off x="2824488" y="2244784"/>
                <a:ext cx="1306517" cy="731972"/>
                <a:chOff x="7909346" y="5314377"/>
                <a:chExt cx="1306517" cy="731975"/>
              </a:xfrm>
            </p:grpSpPr>
            <p:sp>
              <p:nvSpPr>
                <p:cNvPr id="334" name="Cloud 333"/>
                <p:cNvSpPr>
                  <a:spLocks/>
                </p:cNvSpPr>
                <p:nvPr/>
              </p:nvSpPr>
              <p:spPr bwMode="auto">
                <a:xfrm>
                  <a:off x="7909346" y="5314377"/>
                  <a:ext cx="1306517" cy="731975"/>
                </a:xfrm>
                <a:prstGeom prst="cloud">
                  <a:avLst/>
                </a:prstGeom>
                <a:solidFill>
                  <a:srgbClr val="F2BEB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  <p:sp>
              <p:nvSpPr>
                <p:cNvPr id="33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15708" y="5401706"/>
                  <a:ext cx="1096967" cy="409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Provider A</a:t>
                  </a:r>
                </a:p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10.0.0.0/8</a:t>
                  </a:r>
                </a:p>
              </p:txBody>
            </p:sp>
          </p:grpSp>
          <p:grpSp>
            <p:nvGrpSpPr>
              <p:cNvPr id="28" name="Group 92"/>
              <p:cNvGrpSpPr>
                <a:grpSpLocks/>
              </p:cNvGrpSpPr>
              <p:nvPr/>
            </p:nvGrpSpPr>
            <p:grpSpPr bwMode="auto">
              <a:xfrm>
                <a:off x="2803850" y="3164116"/>
                <a:ext cx="1306518" cy="731971"/>
                <a:chOff x="7909755" y="5315108"/>
                <a:chExt cx="1306518" cy="731974"/>
              </a:xfrm>
            </p:grpSpPr>
            <p:sp>
              <p:nvSpPr>
                <p:cNvPr id="332" name="Cloud 331"/>
                <p:cNvSpPr>
                  <a:spLocks/>
                </p:cNvSpPr>
                <p:nvPr/>
              </p:nvSpPr>
              <p:spPr bwMode="auto">
                <a:xfrm>
                  <a:off x="7909755" y="5315108"/>
                  <a:ext cx="1306518" cy="731974"/>
                </a:xfrm>
                <a:prstGeom prst="cloud">
                  <a:avLst/>
                </a:prstGeom>
                <a:solidFill>
                  <a:srgbClr val="F2BEB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  <p:sp>
              <p:nvSpPr>
                <p:cNvPr id="33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14530" y="5400849"/>
                  <a:ext cx="1096967" cy="409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Provider B</a:t>
                  </a:r>
                </a:p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11.0.0.0/8</a:t>
                  </a:r>
                </a:p>
              </p:txBody>
            </p:sp>
          </p:grpSp>
          <p:grpSp>
            <p:nvGrpSpPr>
              <p:cNvPr id="29" name="Group 92"/>
              <p:cNvGrpSpPr>
                <a:grpSpLocks/>
              </p:cNvGrpSpPr>
              <p:nvPr/>
            </p:nvGrpSpPr>
            <p:grpSpPr bwMode="auto">
              <a:xfrm>
                <a:off x="5085097" y="2249548"/>
                <a:ext cx="1306517" cy="731971"/>
                <a:chOff x="7910246" y="5314936"/>
                <a:chExt cx="1306517" cy="731974"/>
              </a:xfrm>
            </p:grpSpPr>
            <p:sp>
              <p:nvSpPr>
                <p:cNvPr id="330" name="Cloud 329"/>
                <p:cNvSpPr>
                  <a:spLocks/>
                </p:cNvSpPr>
                <p:nvPr/>
              </p:nvSpPr>
              <p:spPr bwMode="auto">
                <a:xfrm>
                  <a:off x="7910246" y="5314936"/>
                  <a:ext cx="1306517" cy="731974"/>
                </a:xfrm>
                <a:prstGeom prst="cloud">
                  <a:avLst/>
                </a:prstGeom>
                <a:solidFill>
                  <a:srgbClr val="F2BEB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  <p:sp>
              <p:nvSpPr>
                <p:cNvPr id="33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15021" y="5400677"/>
                  <a:ext cx="1096966" cy="409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Provider X</a:t>
                  </a:r>
                </a:p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12.0.0.0/8</a:t>
                  </a:r>
                </a:p>
              </p:txBody>
            </p:sp>
          </p:grpSp>
          <p:grpSp>
            <p:nvGrpSpPr>
              <p:cNvPr id="30" name="Group 92"/>
              <p:cNvGrpSpPr>
                <a:grpSpLocks/>
              </p:cNvGrpSpPr>
              <p:nvPr/>
            </p:nvGrpSpPr>
            <p:grpSpPr bwMode="auto">
              <a:xfrm>
                <a:off x="5016833" y="3132360"/>
                <a:ext cx="1306518" cy="731971"/>
                <a:chOff x="7910317" y="5314892"/>
                <a:chExt cx="1306518" cy="731974"/>
              </a:xfrm>
            </p:grpSpPr>
            <p:sp>
              <p:nvSpPr>
                <p:cNvPr id="328" name="Cloud 327"/>
                <p:cNvSpPr>
                  <a:spLocks/>
                </p:cNvSpPr>
                <p:nvPr/>
              </p:nvSpPr>
              <p:spPr bwMode="auto">
                <a:xfrm>
                  <a:off x="7910317" y="5314892"/>
                  <a:ext cx="1306518" cy="731974"/>
                </a:xfrm>
                <a:prstGeom prst="cloud">
                  <a:avLst/>
                </a:prstGeom>
                <a:solidFill>
                  <a:srgbClr val="F2BEB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  <p:sp>
              <p:nvSpPr>
                <p:cNvPr id="32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15092" y="5400633"/>
                  <a:ext cx="1096967" cy="409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Provider Y</a:t>
                  </a:r>
                </a:p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13.0.0.0/8</a:t>
                  </a:r>
                </a:p>
              </p:txBody>
            </p:sp>
          </p:grpSp>
        </p:grpSp>
        <p:sp>
          <p:nvSpPr>
            <p:cNvPr id="305" name="Rectangle 227"/>
            <p:cNvSpPr>
              <a:spLocks noChangeArrowheads="1"/>
            </p:cNvSpPr>
            <p:nvPr/>
          </p:nvSpPr>
          <p:spPr bwMode="auto">
            <a:xfrm>
              <a:off x="381000" y="3895791"/>
              <a:ext cx="966931" cy="295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8000"/>
                  </a:solidFill>
                </a:rPr>
                <a:t>LISP Site</a:t>
              </a:r>
              <a:endParaRPr lang="en-US" sz="1400"/>
            </a:p>
          </p:txBody>
        </p:sp>
      </p:grpSp>
      <p:sp>
        <p:nvSpPr>
          <p:cNvPr id="498" name="Cloud 497"/>
          <p:cNvSpPr>
            <a:spLocks noChangeAspect="1"/>
          </p:cNvSpPr>
          <p:nvPr/>
        </p:nvSpPr>
        <p:spPr bwMode="auto">
          <a:xfrm>
            <a:off x="3150754" y="1828008"/>
            <a:ext cx="2869483" cy="51275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prstTxWarp prst="textNoShape">
              <a:avLst/>
            </a:prstTxWarp>
            <a:spAutoFit/>
          </a:bodyPr>
          <a:lstStyle/>
          <a:p>
            <a:pPr algn="ctr" defTabSz="814388" eaLnBrk="0" hangingPunct="0">
              <a:lnSpc>
                <a:spcPct val="90000"/>
              </a:lnSpc>
              <a:defRPr/>
            </a:pPr>
            <a:r>
              <a:rPr lang="en-US" dirty="0" smtClean="0"/>
              <a:t>Mapping System</a:t>
            </a:r>
            <a:endParaRPr lang="en-US" dirty="0"/>
          </a:p>
        </p:txBody>
      </p:sp>
      <p:grpSp>
        <p:nvGrpSpPr>
          <p:cNvPr id="31" name="Group 303"/>
          <p:cNvGrpSpPr>
            <a:grpSpLocks/>
          </p:cNvGrpSpPr>
          <p:nvPr/>
        </p:nvGrpSpPr>
        <p:grpSpPr bwMode="auto">
          <a:xfrm>
            <a:off x="3414604" y="2212146"/>
            <a:ext cx="457310" cy="334943"/>
            <a:chOff x="2785" y="2019"/>
            <a:chExt cx="288" cy="211"/>
          </a:xfrm>
        </p:grpSpPr>
        <p:sp>
          <p:nvSpPr>
            <p:cNvPr id="546" name="Rectangle 17"/>
            <p:cNvSpPr>
              <a:spLocks noChangeArrowheads="1"/>
            </p:cNvSpPr>
            <p:nvPr/>
          </p:nvSpPr>
          <p:spPr bwMode="auto">
            <a:xfrm>
              <a:off x="2785" y="2019"/>
              <a:ext cx="288" cy="2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solidFill>
                  <a:schemeClr val="bg2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7" name="Rectangle 18"/>
            <p:cNvSpPr>
              <a:spLocks noChangeArrowheads="1"/>
            </p:cNvSpPr>
            <p:nvPr/>
          </p:nvSpPr>
          <p:spPr bwMode="auto">
            <a:xfrm>
              <a:off x="2795" y="2041"/>
              <a:ext cx="2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00"/>
                  </a:solidFill>
                  <a:latin typeface="+mn-lt"/>
                </a:rPr>
                <a:t>MR</a:t>
              </a:r>
            </a:p>
          </p:txBody>
        </p:sp>
      </p:grpSp>
      <p:grpSp>
        <p:nvGrpSpPr>
          <p:cNvPr id="256" name="Group 36"/>
          <p:cNvGrpSpPr>
            <a:grpSpLocks/>
          </p:cNvGrpSpPr>
          <p:nvPr/>
        </p:nvGrpSpPr>
        <p:grpSpPr bwMode="auto">
          <a:xfrm>
            <a:off x="5473522" y="2133749"/>
            <a:ext cx="457313" cy="360341"/>
            <a:chOff x="3395" y="1443"/>
            <a:chExt cx="288" cy="227"/>
          </a:xfrm>
        </p:grpSpPr>
        <p:sp>
          <p:nvSpPr>
            <p:cNvPr id="542" name="Rectangle 37"/>
            <p:cNvSpPr>
              <a:spLocks noChangeArrowheads="1"/>
            </p:cNvSpPr>
            <p:nvPr/>
          </p:nvSpPr>
          <p:spPr bwMode="auto">
            <a:xfrm>
              <a:off x="3395" y="1443"/>
              <a:ext cx="288" cy="227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solidFill>
                  <a:schemeClr val="bg2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3" name="Rectangle 38"/>
            <p:cNvSpPr>
              <a:spLocks noChangeArrowheads="1"/>
            </p:cNvSpPr>
            <p:nvPr/>
          </p:nvSpPr>
          <p:spPr bwMode="auto">
            <a:xfrm>
              <a:off x="3420" y="1469"/>
              <a:ext cx="2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FFFF00"/>
                  </a:solidFill>
                  <a:latin typeface="+mn-lt"/>
                </a:rPr>
                <a:t>MS</a:t>
              </a:r>
            </a:p>
          </p:txBody>
        </p:sp>
      </p:grpSp>
      <p:sp>
        <p:nvSpPr>
          <p:cNvPr id="297" name="Text Box 50"/>
          <p:cNvSpPr txBox="1">
            <a:spLocks noChangeAspect="1" noChangeArrowheads="1"/>
          </p:cNvSpPr>
          <p:nvPr/>
        </p:nvSpPr>
        <p:spPr bwMode="auto">
          <a:xfrm rot="21303055">
            <a:off x="2008188" y="2860675"/>
            <a:ext cx="8270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10.0.0.1</a:t>
            </a:r>
          </a:p>
        </p:txBody>
      </p:sp>
      <p:sp>
        <p:nvSpPr>
          <p:cNvPr id="298" name="Text Box 50"/>
          <p:cNvSpPr txBox="1">
            <a:spLocks noChangeAspect="1" noChangeArrowheads="1"/>
          </p:cNvSpPr>
          <p:nvPr/>
        </p:nvSpPr>
        <p:spPr bwMode="auto">
          <a:xfrm rot="442689">
            <a:off x="1993900" y="3313113"/>
            <a:ext cx="8270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</a:rPr>
              <a:t>11.0.0.1</a:t>
            </a:r>
          </a:p>
        </p:txBody>
      </p:sp>
      <p:sp>
        <p:nvSpPr>
          <p:cNvPr id="299" name="Text Box 50"/>
          <p:cNvSpPr txBox="1">
            <a:spLocks noChangeAspect="1" noChangeArrowheads="1"/>
          </p:cNvSpPr>
          <p:nvPr/>
        </p:nvSpPr>
        <p:spPr bwMode="auto">
          <a:xfrm rot="20986354">
            <a:off x="6318250" y="3313113"/>
            <a:ext cx="8270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</a:rPr>
              <a:t>13.0.0.2</a:t>
            </a:r>
          </a:p>
        </p:txBody>
      </p:sp>
      <p:sp>
        <p:nvSpPr>
          <p:cNvPr id="300" name="Text Box 50"/>
          <p:cNvSpPr txBox="1">
            <a:spLocks noChangeAspect="1" noChangeArrowheads="1"/>
          </p:cNvSpPr>
          <p:nvPr/>
        </p:nvSpPr>
        <p:spPr bwMode="auto">
          <a:xfrm rot="696339">
            <a:off x="6316663" y="2898775"/>
            <a:ext cx="8270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12.0.0.2</a:t>
            </a:r>
          </a:p>
        </p:txBody>
      </p:sp>
      <p:sp>
        <p:nvSpPr>
          <p:cNvPr id="274" name="Rectangle 227"/>
          <p:cNvSpPr>
            <a:spLocks noChangeArrowheads="1"/>
          </p:cNvSpPr>
          <p:nvPr/>
        </p:nvSpPr>
        <p:spPr bwMode="auto">
          <a:xfrm>
            <a:off x="381000" y="3895791"/>
            <a:ext cx="966931" cy="2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LISP Site</a:t>
            </a:r>
            <a:endParaRPr lang="en-US" sz="1400" dirty="0"/>
          </a:p>
        </p:txBody>
      </p:sp>
      <p:sp>
        <p:nvSpPr>
          <p:cNvPr id="536" name="Rectangle 34"/>
          <p:cNvSpPr>
            <a:spLocks noChangeArrowheads="1"/>
          </p:cNvSpPr>
          <p:nvPr/>
        </p:nvSpPr>
        <p:spPr bwMode="auto">
          <a:xfrm>
            <a:off x="2671763" y="1992313"/>
            <a:ext cx="774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65.1.1.1</a:t>
            </a:r>
          </a:p>
        </p:txBody>
      </p:sp>
      <p:sp>
        <p:nvSpPr>
          <p:cNvPr id="497" name="Text Box 64"/>
          <p:cNvSpPr txBox="1">
            <a:spLocks noChangeArrowheads="1"/>
          </p:cNvSpPr>
          <p:nvPr/>
        </p:nvSpPr>
        <p:spPr bwMode="auto">
          <a:xfrm>
            <a:off x="603360" y="5241944"/>
            <a:ext cx="1437413" cy="8048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rgbClr val="000000"/>
                </a:solidFill>
              </a:rPr>
              <a:t>Legend: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rgbClr val="008000"/>
                </a:solidFill>
              </a:rPr>
              <a:t>  </a:t>
            </a:r>
            <a:r>
              <a:rPr lang="en-US" sz="1200" b="1" dirty="0" err="1">
                <a:solidFill>
                  <a:srgbClr val="008000"/>
                </a:solidFill>
              </a:rPr>
              <a:t>EIDs</a:t>
            </a:r>
            <a:r>
              <a:rPr lang="en-US" sz="1200" b="1" dirty="0">
                <a:solidFill>
                  <a:srgbClr val="008000"/>
                </a:solidFill>
              </a:rPr>
              <a:t> -&gt; Green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chemeClr val="accent2"/>
                </a:solidFill>
              </a:rPr>
              <a:t>  </a:t>
            </a:r>
            <a:r>
              <a:rPr lang="en-US" sz="1200" b="1" dirty="0">
                <a:solidFill>
                  <a:srgbClr val="C00000"/>
                </a:solidFill>
              </a:rPr>
              <a:t>Locators -&gt; Red</a:t>
            </a:r>
            <a:endParaRPr lang="en-US" sz="12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 smtClean="0">
                <a:solidFill>
                  <a:srgbClr val="000000"/>
                </a:solidFill>
              </a:rPr>
              <a:t>  Physical </a:t>
            </a:r>
            <a:r>
              <a:rPr lang="en-US" sz="1200" b="1" dirty="0">
                <a:solidFill>
                  <a:srgbClr val="000000"/>
                </a:solidFill>
              </a:rPr>
              <a:t>link</a:t>
            </a:r>
          </a:p>
        </p:txBody>
      </p:sp>
      <p:grpSp>
        <p:nvGrpSpPr>
          <p:cNvPr id="257" name="Group 507"/>
          <p:cNvGrpSpPr>
            <a:grpSpLocks/>
          </p:cNvGrpSpPr>
          <p:nvPr/>
        </p:nvGrpSpPr>
        <p:grpSpPr bwMode="auto">
          <a:xfrm>
            <a:off x="6083302" y="2500313"/>
            <a:ext cx="1767652" cy="3003568"/>
            <a:chOff x="6083300" y="2500312"/>
            <a:chExt cx="1767435" cy="3003569"/>
          </a:xfrm>
        </p:grpSpPr>
        <p:grpSp>
          <p:nvGrpSpPr>
            <p:cNvPr id="258" name="Group 47"/>
            <p:cNvGrpSpPr>
              <a:grpSpLocks/>
            </p:cNvGrpSpPr>
            <p:nvPr/>
          </p:nvGrpSpPr>
          <p:grpSpPr bwMode="auto">
            <a:xfrm>
              <a:off x="6205243" y="2667012"/>
              <a:ext cx="1645492" cy="2836869"/>
              <a:chOff x="4225" y="1950"/>
              <a:chExt cx="808" cy="1787"/>
            </a:xfrm>
          </p:grpSpPr>
          <p:sp>
            <p:nvSpPr>
              <p:cNvPr id="499" name="Line 48"/>
              <p:cNvSpPr>
                <a:spLocks noChangeShapeType="1"/>
              </p:cNvSpPr>
              <p:nvPr/>
            </p:nvSpPr>
            <p:spPr bwMode="auto">
              <a:xfrm>
                <a:off x="4358" y="1950"/>
                <a:ext cx="150" cy="1008"/>
              </a:xfrm>
              <a:prstGeom prst="line">
                <a:avLst/>
              </a:prstGeom>
              <a:noFill/>
              <a:ln w="19050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259" name="Group 52"/>
              <p:cNvGrpSpPr>
                <a:grpSpLocks/>
              </p:cNvGrpSpPr>
              <p:nvPr/>
            </p:nvGrpSpPr>
            <p:grpSpPr bwMode="auto">
              <a:xfrm>
                <a:off x="4225" y="2950"/>
                <a:ext cx="808" cy="787"/>
                <a:chOff x="3763" y="646"/>
                <a:chExt cx="808" cy="787"/>
              </a:xfrm>
            </p:grpSpPr>
            <p:grpSp>
              <p:nvGrpSpPr>
                <p:cNvPr id="260" name="Group 121"/>
                <p:cNvGrpSpPr>
                  <a:grpSpLocks/>
                </p:cNvGrpSpPr>
                <p:nvPr/>
              </p:nvGrpSpPr>
              <p:grpSpPr bwMode="auto">
                <a:xfrm>
                  <a:off x="3763" y="646"/>
                  <a:ext cx="808" cy="782"/>
                  <a:chOff x="2771" y="1062"/>
                  <a:chExt cx="897" cy="274"/>
                </a:xfrm>
              </p:grpSpPr>
              <p:sp>
                <p:nvSpPr>
                  <p:cNvPr id="505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2771" y="1062"/>
                    <a:ext cx="897" cy="27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C0C0C4"/>
                  </a:solidFill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ffectLst>
                    <a:outerShdw dist="25400" dir="18900000" algn="ctr" rotWithShape="0">
                      <a:schemeClr val="bg2"/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1177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09" y="1070"/>
                    <a:ext cx="807" cy="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 dirty="0">
                        <a:solidFill>
                          <a:srgbClr val="C00000"/>
                        </a:solidFill>
                      </a:rPr>
                      <a:t>12.0.0.2-&gt; 66.2.2.2</a:t>
                    </a:r>
                    <a:endParaRPr lang="en-US" sz="1600" b="1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91175" name="Rectangle 56"/>
                <p:cNvSpPr>
                  <a:spLocks noChangeArrowheads="1"/>
                </p:cNvSpPr>
                <p:nvPr/>
              </p:nvSpPr>
              <p:spPr bwMode="auto">
                <a:xfrm>
                  <a:off x="3788" y="793"/>
                  <a:ext cx="757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rgbClr val="000000"/>
                      </a:solidFill>
                    </a:rPr>
                    <a:t>LISP Map-Register</a:t>
                  </a:r>
                </a:p>
                <a:p>
                  <a:pPr algn="ctr"/>
                  <a:r>
                    <a:rPr lang="en-US" sz="1200" b="1" dirty="0">
                      <a:solidFill>
                        <a:srgbClr val="000000"/>
                      </a:solidFill>
                    </a:rPr>
                    <a:t>(</a:t>
                  </a:r>
                  <a:r>
                    <a:rPr lang="en-US" sz="1200" b="1" dirty="0" err="1">
                      <a:solidFill>
                        <a:srgbClr val="000000"/>
                      </a:solidFill>
                    </a:rPr>
                    <a:t>udp</a:t>
                  </a:r>
                  <a:r>
                    <a:rPr lang="en-US" sz="1200" b="1" dirty="0">
                      <a:solidFill>
                        <a:srgbClr val="000000"/>
                      </a:solidFill>
                    </a:rPr>
                    <a:t> 4342)</a:t>
                  </a:r>
                </a:p>
                <a:p>
                  <a:pPr algn="ctr"/>
                  <a:r>
                    <a:rPr lang="en-US" sz="1200" b="1" dirty="0">
                      <a:solidFill>
                        <a:srgbClr val="5C005C"/>
                      </a:solidFill>
                    </a:rPr>
                    <a:t>SHA-</a:t>
                  </a:r>
                  <a:r>
                    <a:rPr lang="en-US" sz="1200" b="1" dirty="0" smtClean="0">
                      <a:solidFill>
                        <a:srgbClr val="5C005C"/>
                      </a:solidFill>
                    </a:rPr>
                    <a:t>1</a:t>
                  </a:r>
                </a:p>
                <a:p>
                  <a:pPr algn="ctr"/>
                  <a:r>
                    <a:rPr lang="en-US" sz="1200" b="1" dirty="0" smtClean="0">
                      <a:solidFill>
                        <a:srgbClr val="008000"/>
                      </a:solidFill>
                    </a:rPr>
                    <a:t>3.0.0.3/32</a:t>
                  </a:r>
                </a:p>
                <a:p>
                  <a:pPr algn="ctr"/>
                  <a:r>
                    <a:rPr lang="en-US" sz="1200" b="1" dirty="0" smtClean="0">
                      <a:solidFill>
                        <a:srgbClr val="B21A1A"/>
                      </a:solidFill>
                    </a:rPr>
                    <a:t>12.0.0.2, 13.0.0.2</a:t>
                  </a:r>
                  <a:endParaRPr lang="en-US" sz="1200" b="1" dirty="0">
                    <a:solidFill>
                      <a:srgbClr val="B21A1A"/>
                    </a:solidFill>
                  </a:endParaRPr>
                </a:p>
              </p:txBody>
            </p:sp>
          </p:grpSp>
        </p:grpSp>
        <p:sp>
          <p:nvSpPr>
            <p:cNvPr id="91169" name="Line 22"/>
            <p:cNvSpPr>
              <a:spLocks noChangeShapeType="1"/>
            </p:cNvSpPr>
            <p:nvPr/>
          </p:nvSpPr>
          <p:spPr bwMode="auto">
            <a:xfrm>
              <a:off x="6083300" y="2500312"/>
              <a:ext cx="882650" cy="280988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" name="Rectangle 2"/>
          <p:cNvSpPr txBox="1">
            <a:spLocks noChangeArrowheads="1"/>
          </p:cNvSpPr>
          <p:nvPr/>
        </p:nvSpPr>
        <p:spPr>
          <a:xfrm>
            <a:off x="488951" y="190500"/>
            <a:ext cx="8324849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LISP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-MN 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 Plane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Map-Registration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8" name="Text Box 40"/>
          <p:cNvSpPr txBox="1">
            <a:spLocks noChangeArrowheads="1"/>
          </p:cNvSpPr>
          <p:nvPr/>
        </p:nvSpPr>
        <p:spPr bwMode="auto">
          <a:xfrm>
            <a:off x="563755" y="1790700"/>
            <a:ext cx="1252153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4D4E4E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4D4E4E"/>
                </a:solidFill>
              </a:rPr>
              <a:t>PI EID-prefix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8000"/>
                </a:solidFill>
              </a:rPr>
              <a:t>2.0.0.0</a:t>
            </a:r>
            <a:r>
              <a:rPr lang="en-US" sz="1400" b="1" dirty="0" smtClean="0">
                <a:solidFill>
                  <a:srgbClr val="008000"/>
                </a:solidFill>
              </a:rPr>
              <a:t>/24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559" name="Text Box 40"/>
          <p:cNvSpPr txBox="1">
            <a:spLocks noChangeArrowheads="1"/>
          </p:cNvSpPr>
          <p:nvPr/>
        </p:nvSpPr>
        <p:spPr bwMode="auto">
          <a:xfrm>
            <a:off x="7755551" y="3367141"/>
            <a:ext cx="127187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4D4E4E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4D4E4E"/>
                </a:solidFill>
              </a:rPr>
              <a:t>LISP-MN EID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8000"/>
                </a:solidFill>
              </a:rPr>
              <a:t>3.0.0.3/32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261" name="Group 148"/>
          <p:cNvGrpSpPr/>
          <p:nvPr/>
        </p:nvGrpSpPr>
        <p:grpSpPr>
          <a:xfrm>
            <a:off x="7107798" y="2601740"/>
            <a:ext cx="690201" cy="1279826"/>
            <a:chOff x="1588498" y="4104074"/>
            <a:chExt cx="992023" cy="1692274"/>
          </a:xfrm>
        </p:grpSpPr>
        <p:pic>
          <p:nvPicPr>
            <p:cNvPr id="290" name="Picture 289" descr="Screen shot 2011-06-29 at 10.49.50 A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498" y="4104074"/>
              <a:ext cx="992023" cy="1692274"/>
            </a:xfrm>
            <a:prstGeom prst="rect">
              <a:avLst/>
            </a:prstGeom>
          </p:spPr>
        </p:pic>
        <p:grpSp>
          <p:nvGrpSpPr>
            <p:cNvPr id="262" name="Group 1455"/>
            <p:cNvGrpSpPr>
              <a:grpSpLocks noChangeAspect="1"/>
            </p:cNvGrpSpPr>
            <p:nvPr/>
          </p:nvGrpSpPr>
          <p:grpSpPr>
            <a:xfrm>
              <a:off x="1765644" y="5274062"/>
              <a:ext cx="531453" cy="364731"/>
              <a:chOff x="4485390" y="5424516"/>
              <a:chExt cx="309543" cy="274320"/>
            </a:xfrm>
          </p:grpSpPr>
          <p:sp>
            <p:nvSpPr>
              <p:cNvPr id="292" name="Curved Left Arrow 291"/>
              <p:cNvSpPr/>
              <p:nvPr/>
            </p:nvSpPr>
            <p:spPr>
              <a:xfrm flipH="1">
                <a:off x="4485390" y="5449110"/>
                <a:ext cx="154336" cy="249726"/>
              </a:xfrm>
              <a:prstGeom prst="curvedLeftArrow">
                <a:avLst>
                  <a:gd name="adj1" fmla="val 26974"/>
                  <a:gd name="adj2" fmla="val 48709"/>
                  <a:gd name="adj3" fmla="val 33571"/>
                </a:avLst>
              </a:prstGeom>
              <a:solidFill>
                <a:srgbClr val="C0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Curved Left Arrow 292"/>
              <p:cNvSpPr/>
              <p:nvPr/>
            </p:nvSpPr>
            <p:spPr>
              <a:xfrm rot="10800000" flipH="1">
                <a:off x="4642383" y="5424516"/>
                <a:ext cx="152550" cy="249726"/>
              </a:xfrm>
              <a:prstGeom prst="curvedLeftArrow">
                <a:avLst>
                  <a:gd name="adj1" fmla="val 26974"/>
                  <a:gd name="adj2" fmla="val 48709"/>
                  <a:gd name="adj3" fmla="val 33571"/>
                </a:avLst>
              </a:prstGeom>
              <a:solidFill>
                <a:srgbClr val="00B050"/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41" name="Rectangle 35"/>
          <p:cNvSpPr>
            <a:spLocks noChangeArrowheads="1"/>
          </p:cNvSpPr>
          <p:nvPr/>
        </p:nvSpPr>
        <p:spPr bwMode="auto">
          <a:xfrm>
            <a:off x="5783263" y="1979613"/>
            <a:ext cx="774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66.2.2.2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0"/>
          <p:cNvGrpSpPr>
            <a:grpSpLocks/>
          </p:cNvGrpSpPr>
          <p:nvPr/>
        </p:nvGrpSpPr>
        <p:grpSpPr bwMode="auto">
          <a:xfrm>
            <a:off x="219075" y="2214563"/>
            <a:ext cx="7291045" cy="2011362"/>
            <a:chOff x="219075" y="2214564"/>
            <a:chExt cx="7291045" cy="2011361"/>
          </a:xfrm>
        </p:grpSpPr>
        <p:grpSp>
          <p:nvGrpSpPr>
            <p:cNvPr id="3" name="Group 233"/>
            <p:cNvGrpSpPr>
              <a:grpSpLocks/>
            </p:cNvGrpSpPr>
            <p:nvPr/>
          </p:nvGrpSpPr>
          <p:grpSpPr bwMode="auto">
            <a:xfrm>
              <a:off x="219075" y="2214564"/>
              <a:ext cx="7291045" cy="2011361"/>
              <a:chOff x="352740" y="2005028"/>
              <a:chExt cx="7291073" cy="2011731"/>
            </a:xfrm>
          </p:grpSpPr>
          <p:grpSp>
            <p:nvGrpSpPr>
              <p:cNvPr id="4" name="Group 260"/>
              <p:cNvGrpSpPr>
                <a:grpSpLocks/>
              </p:cNvGrpSpPr>
              <p:nvPr/>
            </p:nvGrpSpPr>
            <p:grpSpPr bwMode="auto">
              <a:xfrm>
                <a:off x="352740" y="2130425"/>
                <a:ext cx="1842773" cy="1828800"/>
                <a:chOff x="352740" y="2130425"/>
                <a:chExt cx="1842773" cy="1828800"/>
              </a:xfrm>
            </p:grpSpPr>
            <p:sp>
              <p:nvSpPr>
                <p:cNvPr id="490" name="Rounded Rectangle 966"/>
                <p:cNvSpPr>
                  <a:spLocks/>
                </p:cNvSpPr>
                <p:nvPr/>
              </p:nvSpPr>
              <p:spPr bwMode="auto">
                <a:xfrm>
                  <a:off x="366713" y="2130425"/>
                  <a:ext cx="1828800" cy="1828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7FFC6">
                    <a:alpha val="89803"/>
                  </a:srgbClr>
                </a:solidFill>
                <a:ln w="3810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lIns="73025" tIns="36512" rIns="73025" bIns="36512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1" name="Cloud 490"/>
                <p:cNvSpPr>
                  <a:spLocks/>
                </p:cNvSpPr>
                <p:nvPr/>
              </p:nvSpPr>
              <p:spPr bwMode="auto">
                <a:xfrm>
                  <a:off x="352740" y="2459136"/>
                  <a:ext cx="1738320" cy="1279759"/>
                </a:xfrm>
                <a:prstGeom prst="cloud">
                  <a:avLst/>
                </a:prstGeom>
                <a:solidFill>
                  <a:srgbClr val="71FFB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</p:grpSp>
          <p:sp>
            <p:nvSpPr>
              <p:cNvPr id="308" name="Cloud 307"/>
              <p:cNvSpPr>
                <a:spLocks/>
              </p:cNvSpPr>
              <p:nvPr/>
            </p:nvSpPr>
            <p:spPr bwMode="auto">
              <a:xfrm>
                <a:off x="2780038" y="2005028"/>
                <a:ext cx="3749690" cy="2011731"/>
              </a:xfrm>
              <a:prstGeom prst="cloud">
                <a:avLst/>
              </a:prstGeom>
              <a:solidFill>
                <a:srgbClr val="F2BEB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>
                <a:prstTxWarp prst="textNoShape">
                  <a:avLst/>
                </a:prstTxWarp>
                <a:spAutoFit/>
              </a:bodyPr>
              <a:lstStyle/>
              <a:p>
                <a:pPr algn="ctr" defTabSz="814388" eaLnBrk="0" hangingPunct="0">
                  <a:lnSpc>
                    <a:spcPct val="90000"/>
                  </a:lnSpc>
                  <a:defRPr/>
                </a:pPr>
                <a:endParaRPr lang="en-US"/>
              </a:p>
            </p:txBody>
          </p:sp>
          <p:sp>
            <p:nvSpPr>
              <p:cNvPr id="309" name="Text Box 143"/>
              <p:cNvSpPr txBox="1">
                <a:spLocks noChangeArrowheads="1"/>
              </p:cNvSpPr>
              <p:nvPr/>
            </p:nvSpPr>
            <p:spPr bwMode="auto">
              <a:xfrm rot="5400000" flipH="1">
                <a:off x="1522921" y="3257298"/>
                <a:ext cx="623938" cy="129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prstTxWarp prst="textNoShape">
                  <a:avLst/>
                </a:prstTxWarp>
                <a:spAutoFit/>
              </a:bodyPr>
              <a:lstStyle/>
              <a:p>
                <a:endParaRPr lang="en-US" sz="1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310" name="Line 18"/>
              <p:cNvSpPr>
                <a:spLocks noChangeShapeType="1"/>
              </p:cNvSpPr>
              <p:nvPr/>
            </p:nvSpPr>
            <p:spPr bwMode="auto">
              <a:xfrm flipV="1">
                <a:off x="2162175" y="2622550"/>
                <a:ext cx="700088" cy="61913"/>
              </a:xfrm>
              <a:prstGeom prst="line">
                <a:avLst/>
              </a:prstGeom>
              <a:noFill/>
              <a:ln w="3810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18"/>
              <p:cNvSpPr>
                <a:spLocks noChangeShapeType="1"/>
              </p:cNvSpPr>
              <p:nvPr/>
            </p:nvSpPr>
            <p:spPr bwMode="auto">
              <a:xfrm>
                <a:off x="2165350" y="3419475"/>
                <a:ext cx="700088" cy="61913"/>
              </a:xfrm>
              <a:prstGeom prst="line">
                <a:avLst/>
              </a:prstGeom>
              <a:noFill/>
              <a:ln w="3810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135"/>
              <p:cNvGrpSpPr>
                <a:grpSpLocks/>
              </p:cNvGrpSpPr>
              <p:nvPr/>
            </p:nvGrpSpPr>
            <p:grpSpPr bwMode="auto">
              <a:xfrm>
                <a:off x="1670050" y="2514600"/>
                <a:ext cx="563563" cy="385763"/>
                <a:chOff x="1438182" y="3822648"/>
                <a:chExt cx="563403" cy="385764"/>
              </a:xfrm>
            </p:grpSpPr>
            <p:grpSp>
              <p:nvGrpSpPr>
                <p:cNvPr id="6" name="Group 51"/>
                <p:cNvGrpSpPr>
                  <a:grpSpLocks noChangeAspect="1"/>
                </p:cNvGrpSpPr>
                <p:nvPr/>
              </p:nvGrpSpPr>
              <p:grpSpPr bwMode="auto">
                <a:xfrm>
                  <a:off x="1438182" y="3822648"/>
                  <a:ext cx="563403" cy="295094"/>
                  <a:chOff x="1725" y="1914"/>
                  <a:chExt cx="421" cy="219"/>
                </a:xfrm>
              </p:grpSpPr>
              <p:sp>
                <p:nvSpPr>
                  <p:cNvPr id="463" name="AutoShape 52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725" y="1914"/>
                    <a:ext cx="421" cy="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5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2006"/>
                    <a:ext cx="419" cy="126"/>
                  </a:xfrm>
                  <a:prstGeom prst="ellipse">
                    <a:avLst/>
                  </a:prstGeom>
                  <a:solidFill>
                    <a:srgbClr val="7D7FD5"/>
                  </a:solidFill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1980"/>
                    <a:ext cx="418" cy="90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1980"/>
                    <a:ext cx="418" cy="90"/>
                  </a:xfrm>
                  <a:prstGeom prst="rect">
                    <a:avLst/>
                  </a:prstGeom>
                  <a:solidFill>
                    <a:srgbClr val="7D7F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8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1915"/>
                    <a:ext cx="419" cy="1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D7FD5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1789" y="1930"/>
                    <a:ext cx="291" cy="97"/>
                    <a:chOff x="2220" y="1295"/>
                    <a:chExt cx="911" cy="343"/>
                  </a:xfrm>
                </p:grpSpPr>
                <p:grpSp>
                  <p:nvGrpSpPr>
                    <p:cNvPr id="8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0" y="1295"/>
                      <a:ext cx="903" cy="335"/>
                      <a:chOff x="2220" y="1295"/>
                      <a:chExt cx="903" cy="335"/>
                    </a:xfrm>
                  </p:grpSpPr>
                  <p:sp>
                    <p:nvSpPr>
                      <p:cNvPr id="482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1" y="1303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3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1" y="1303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4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0" y="1471"/>
                        <a:ext cx="432" cy="152"/>
                      </a:xfrm>
                      <a:custGeom>
                        <a:avLst/>
                        <a:gdLst>
                          <a:gd name="T0" fmla="*/ 432 w 432"/>
                          <a:gd name="T1" fmla="*/ 32 h 152"/>
                          <a:gd name="T2" fmla="*/ 336 w 432"/>
                          <a:gd name="T3" fmla="*/ 0 h 152"/>
                          <a:gd name="T4" fmla="*/ 112 w 432"/>
                          <a:gd name="T5" fmla="*/ 96 h 152"/>
                          <a:gd name="T6" fmla="*/ 0 w 432"/>
                          <a:gd name="T7" fmla="*/ 64 h 152"/>
                          <a:gd name="T8" fmla="*/ 56 w 432"/>
                          <a:gd name="T9" fmla="*/ 152 h 152"/>
                          <a:gd name="T10" fmla="*/ 336 w 432"/>
                          <a:gd name="T11" fmla="*/ 152 h 152"/>
                          <a:gd name="T12" fmla="*/ 216 w 432"/>
                          <a:gd name="T13" fmla="*/ 120 h 152"/>
                          <a:gd name="T14" fmla="*/ 432 w 432"/>
                          <a:gd name="T15" fmla="*/ 32 h 15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2"/>
                          <a:gd name="T26" fmla="*/ 432 w 432"/>
                          <a:gd name="T27" fmla="*/ 152 h 15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2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2"/>
                            </a:lnTo>
                            <a:lnTo>
                              <a:pt x="336" y="152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5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0" y="1471"/>
                        <a:ext cx="432" cy="152"/>
                      </a:xfrm>
                      <a:custGeom>
                        <a:avLst/>
                        <a:gdLst>
                          <a:gd name="T0" fmla="*/ 432 w 432"/>
                          <a:gd name="T1" fmla="*/ 32 h 152"/>
                          <a:gd name="T2" fmla="*/ 336 w 432"/>
                          <a:gd name="T3" fmla="*/ 0 h 152"/>
                          <a:gd name="T4" fmla="*/ 112 w 432"/>
                          <a:gd name="T5" fmla="*/ 96 h 152"/>
                          <a:gd name="T6" fmla="*/ 0 w 432"/>
                          <a:gd name="T7" fmla="*/ 64 h 152"/>
                          <a:gd name="T8" fmla="*/ 56 w 432"/>
                          <a:gd name="T9" fmla="*/ 152 h 152"/>
                          <a:gd name="T10" fmla="*/ 336 w 432"/>
                          <a:gd name="T11" fmla="*/ 152 h 152"/>
                          <a:gd name="T12" fmla="*/ 216 w 432"/>
                          <a:gd name="T13" fmla="*/ 120 h 152"/>
                          <a:gd name="T14" fmla="*/ 432 w 432"/>
                          <a:gd name="T15" fmla="*/ 32 h 15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2"/>
                          <a:gd name="T26" fmla="*/ 432 w 432"/>
                          <a:gd name="T27" fmla="*/ 152 h 15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2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2"/>
                            </a:lnTo>
                            <a:lnTo>
                              <a:pt x="336" y="152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6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1295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32 h 144"/>
                          <a:gd name="T2" fmla="*/ 96 w 432"/>
                          <a:gd name="T3" fmla="*/ 0 h 144"/>
                          <a:gd name="T4" fmla="*/ 328 w 432"/>
                          <a:gd name="T5" fmla="*/ 88 h 144"/>
                          <a:gd name="T6" fmla="*/ 432 w 432"/>
                          <a:gd name="T7" fmla="*/ 64 h 144"/>
                          <a:gd name="T8" fmla="*/ 376 w 432"/>
                          <a:gd name="T9" fmla="*/ 144 h 144"/>
                          <a:gd name="T10" fmla="*/ 104 w 432"/>
                          <a:gd name="T11" fmla="*/ 144 h 144"/>
                          <a:gd name="T12" fmla="*/ 216 w 432"/>
                          <a:gd name="T13" fmla="*/ 120 h 144"/>
                          <a:gd name="T14" fmla="*/ 0 w 432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2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7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1295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32 h 144"/>
                          <a:gd name="T2" fmla="*/ 96 w 432"/>
                          <a:gd name="T3" fmla="*/ 0 h 144"/>
                          <a:gd name="T4" fmla="*/ 328 w 432"/>
                          <a:gd name="T5" fmla="*/ 88 h 144"/>
                          <a:gd name="T6" fmla="*/ 432 w 432"/>
                          <a:gd name="T7" fmla="*/ 64 h 144"/>
                          <a:gd name="T8" fmla="*/ 376 w 432"/>
                          <a:gd name="T9" fmla="*/ 144 h 144"/>
                          <a:gd name="T10" fmla="*/ 104 w 432"/>
                          <a:gd name="T11" fmla="*/ 144 h 144"/>
                          <a:gd name="T12" fmla="*/ 216 w 432"/>
                          <a:gd name="T13" fmla="*/ 120 h 144"/>
                          <a:gd name="T14" fmla="*/ 0 w 432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2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8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6" y="1487"/>
                        <a:ext cx="431" cy="143"/>
                      </a:xfrm>
                      <a:custGeom>
                        <a:avLst/>
                        <a:gdLst>
                          <a:gd name="T0" fmla="*/ 431 w 431"/>
                          <a:gd name="T1" fmla="*/ 112 h 143"/>
                          <a:gd name="T2" fmla="*/ 335 w 431"/>
                          <a:gd name="T3" fmla="*/ 143 h 143"/>
                          <a:gd name="T4" fmla="*/ 111 w 431"/>
                          <a:gd name="T5" fmla="*/ 48 h 143"/>
                          <a:gd name="T6" fmla="*/ 0 w 431"/>
                          <a:gd name="T7" fmla="*/ 80 h 143"/>
                          <a:gd name="T8" fmla="*/ 55 w 431"/>
                          <a:gd name="T9" fmla="*/ 0 h 143"/>
                          <a:gd name="T10" fmla="*/ 335 w 431"/>
                          <a:gd name="T11" fmla="*/ 0 h 143"/>
                          <a:gd name="T12" fmla="*/ 215 w 431"/>
                          <a:gd name="T13" fmla="*/ 24 h 143"/>
                          <a:gd name="T14" fmla="*/ 431 w 431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3"/>
                          <a:gd name="T26" fmla="*/ 431 w 431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3">
                            <a:moveTo>
                              <a:pt x="431" y="112"/>
                            </a:moveTo>
                            <a:lnTo>
                              <a:pt x="335" y="143"/>
                            </a:lnTo>
                            <a:lnTo>
                              <a:pt x="111" y="48"/>
                            </a:lnTo>
                            <a:lnTo>
                              <a:pt x="0" y="80"/>
                            </a:lnTo>
                            <a:lnTo>
                              <a:pt x="55" y="0"/>
                            </a:lnTo>
                            <a:lnTo>
                              <a:pt x="335" y="0"/>
                            </a:lnTo>
                            <a:lnTo>
                              <a:pt x="215" y="24"/>
                            </a:lnTo>
                            <a:lnTo>
                              <a:pt x="431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9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6" y="1487"/>
                        <a:ext cx="431" cy="143"/>
                      </a:xfrm>
                      <a:custGeom>
                        <a:avLst/>
                        <a:gdLst>
                          <a:gd name="T0" fmla="*/ 431 w 431"/>
                          <a:gd name="T1" fmla="*/ 112 h 143"/>
                          <a:gd name="T2" fmla="*/ 335 w 431"/>
                          <a:gd name="T3" fmla="*/ 143 h 143"/>
                          <a:gd name="T4" fmla="*/ 111 w 431"/>
                          <a:gd name="T5" fmla="*/ 48 h 143"/>
                          <a:gd name="T6" fmla="*/ 0 w 431"/>
                          <a:gd name="T7" fmla="*/ 80 h 143"/>
                          <a:gd name="T8" fmla="*/ 55 w 431"/>
                          <a:gd name="T9" fmla="*/ 0 h 143"/>
                          <a:gd name="T10" fmla="*/ 335 w 431"/>
                          <a:gd name="T11" fmla="*/ 0 h 143"/>
                          <a:gd name="T12" fmla="*/ 215 w 431"/>
                          <a:gd name="T13" fmla="*/ 24 h 143"/>
                          <a:gd name="T14" fmla="*/ 431 w 431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3"/>
                          <a:gd name="T26" fmla="*/ 431 w 431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3">
                            <a:moveTo>
                              <a:pt x="431" y="112"/>
                            </a:moveTo>
                            <a:lnTo>
                              <a:pt x="335" y="143"/>
                            </a:lnTo>
                            <a:lnTo>
                              <a:pt x="111" y="48"/>
                            </a:lnTo>
                            <a:lnTo>
                              <a:pt x="0" y="80"/>
                            </a:lnTo>
                            <a:lnTo>
                              <a:pt x="55" y="0"/>
                            </a:lnTo>
                            <a:lnTo>
                              <a:pt x="335" y="0"/>
                            </a:lnTo>
                            <a:lnTo>
                              <a:pt x="215" y="24"/>
                            </a:lnTo>
                            <a:lnTo>
                              <a:pt x="431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" y="1303"/>
                      <a:ext cx="903" cy="335"/>
                      <a:chOff x="2228" y="1303"/>
                      <a:chExt cx="903" cy="335"/>
                    </a:xfrm>
                  </p:grpSpPr>
                  <p:sp>
                    <p:nvSpPr>
                      <p:cNvPr id="474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311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5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311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6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8" y="1479"/>
                        <a:ext cx="432" cy="151"/>
                      </a:xfrm>
                      <a:custGeom>
                        <a:avLst/>
                        <a:gdLst>
                          <a:gd name="T0" fmla="*/ 432 w 432"/>
                          <a:gd name="T1" fmla="*/ 32 h 151"/>
                          <a:gd name="T2" fmla="*/ 336 w 432"/>
                          <a:gd name="T3" fmla="*/ 0 h 151"/>
                          <a:gd name="T4" fmla="*/ 112 w 432"/>
                          <a:gd name="T5" fmla="*/ 96 h 151"/>
                          <a:gd name="T6" fmla="*/ 0 w 432"/>
                          <a:gd name="T7" fmla="*/ 64 h 151"/>
                          <a:gd name="T8" fmla="*/ 56 w 432"/>
                          <a:gd name="T9" fmla="*/ 151 h 151"/>
                          <a:gd name="T10" fmla="*/ 336 w 432"/>
                          <a:gd name="T11" fmla="*/ 151 h 151"/>
                          <a:gd name="T12" fmla="*/ 216 w 432"/>
                          <a:gd name="T13" fmla="*/ 120 h 151"/>
                          <a:gd name="T14" fmla="*/ 432 w 432"/>
                          <a:gd name="T15" fmla="*/ 32 h 1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1"/>
                          <a:gd name="T26" fmla="*/ 432 w 432"/>
                          <a:gd name="T27" fmla="*/ 151 h 1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1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1"/>
                            </a:lnTo>
                            <a:lnTo>
                              <a:pt x="336" y="151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7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8" y="1479"/>
                        <a:ext cx="432" cy="151"/>
                      </a:xfrm>
                      <a:custGeom>
                        <a:avLst/>
                        <a:gdLst>
                          <a:gd name="T0" fmla="*/ 432 w 432"/>
                          <a:gd name="T1" fmla="*/ 32 h 151"/>
                          <a:gd name="T2" fmla="*/ 336 w 432"/>
                          <a:gd name="T3" fmla="*/ 0 h 151"/>
                          <a:gd name="T4" fmla="*/ 112 w 432"/>
                          <a:gd name="T5" fmla="*/ 96 h 151"/>
                          <a:gd name="T6" fmla="*/ 0 w 432"/>
                          <a:gd name="T7" fmla="*/ 64 h 151"/>
                          <a:gd name="T8" fmla="*/ 56 w 432"/>
                          <a:gd name="T9" fmla="*/ 151 h 151"/>
                          <a:gd name="T10" fmla="*/ 336 w 432"/>
                          <a:gd name="T11" fmla="*/ 151 h 151"/>
                          <a:gd name="T12" fmla="*/ 216 w 432"/>
                          <a:gd name="T13" fmla="*/ 120 h 151"/>
                          <a:gd name="T14" fmla="*/ 432 w 432"/>
                          <a:gd name="T15" fmla="*/ 32 h 1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1"/>
                          <a:gd name="T26" fmla="*/ 432 w 432"/>
                          <a:gd name="T27" fmla="*/ 151 h 1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1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1"/>
                            </a:lnTo>
                            <a:lnTo>
                              <a:pt x="336" y="151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8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1303"/>
                        <a:ext cx="431" cy="144"/>
                      </a:xfrm>
                      <a:custGeom>
                        <a:avLst/>
                        <a:gdLst>
                          <a:gd name="T0" fmla="*/ 0 w 431"/>
                          <a:gd name="T1" fmla="*/ 32 h 144"/>
                          <a:gd name="T2" fmla="*/ 96 w 431"/>
                          <a:gd name="T3" fmla="*/ 0 h 144"/>
                          <a:gd name="T4" fmla="*/ 328 w 431"/>
                          <a:gd name="T5" fmla="*/ 88 h 144"/>
                          <a:gd name="T6" fmla="*/ 431 w 431"/>
                          <a:gd name="T7" fmla="*/ 64 h 144"/>
                          <a:gd name="T8" fmla="*/ 376 w 431"/>
                          <a:gd name="T9" fmla="*/ 144 h 144"/>
                          <a:gd name="T10" fmla="*/ 104 w 431"/>
                          <a:gd name="T11" fmla="*/ 144 h 144"/>
                          <a:gd name="T12" fmla="*/ 216 w 431"/>
                          <a:gd name="T13" fmla="*/ 120 h 144"/>
                          <a:gd name="T14" fmla="*/ 0 w 431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4"/>
                          <a:gd name="T26" fmla="*/ 431 w 431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1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9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1303"/>
                        <a:ext cx="431" cy="144"/>
                      </a:xfrm>
                      <a:custGeom>
                        <a:avLst/>
                        <a:gdLst>
                          <a:gd name="T0" fmla="*/ 0 w 431"/>
                          <a:gd name="T1" fmla="*/ 32 h 144"/>
                          <a:gd name="T2" fmla="*/ 96 w 431"/>
                          <a:gd name="T3" fmla="*/ 0 h 144"/>
                          <a:gd name="T4" fmla="*/ 328 w 431"/>
                          <a:gd name="T5" fmla="*/ 88 h 144"/>
                          <a:gd name="T6" fmla="*/ 431 w 431"/>
                          <a:gd name="T7" fmla="*/ 64 h 144"/>
                          <a:gd name="T8" fmla="*/ 376 w 431"/>
                          <a:gd name="T9" fmla="*/ 144 h 144"/>
                          <a:gd name="T10" fmla="*/ 104 w 431"/>
                          <a:gd name="T11" fmla="*/ 144 h 144"/>
                          <a:gd name="T12" fmla="*/ 216 w 431"/>
                          <a:gd name="T13" fmla="*/ 120 h 144"/>
                          <a:gd name="T14" fmla="*/ 0 w 431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4"/>
                          <a:gd name="T26" fmla="*/ 431 w 431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1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0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495"/>
                        <a:ext cx="432" cy="143"/>
                      </a:xfrm>
                      <a:custGeom>
                        <a:avLst/>
                        <a:gdLst>
                          <a:gd name="T0" fmla="*/ 432 w 432"/>
                          <a:gd name="T1" fmla="*/ 112 h 143"/>
                          <a:gd name="T2" fmla="*/ 336 w 432"/>
                          <a:gd name="T3" fmla="*/ 143 h 143"/>
                          <a:gd name="T4" fmla="*/ 112 w 432"/>
                          <a:gd name="T5" fmla="*/ 48 h 143"/>
                          <a:gd name="T6" fmla="*/ 0 w 432"/>
                          <a:gd name="T7" fmla="*/ 80 h 143"/>
                          <a:gd name="T8" fmla="*/ 56 w 432"/>
                          <a:gd name="T9" fmla="*/ 0 h 143"/>
                          <a:gd name="T10" fmla="*/ 336 w 432"/>
                          <a:gd name="T11" fmla="*/ 0 h 143"/>
                          <a:gd name="T12" fmla="*/ 216 w 432"/>
                          <a:gd name="T13" fmla="*/ 24 h 143"/>
                          <a:gd name="T14" fmla="*/ 432 w 432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3"/>
                          <a:gd name="T26" fmla="*/ 432 w 432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3">
                            <a:moveTo>
                              <a:pt x="432" y="112"/>
                            </a:moveTo>
                            <a:lnTo>
                              <a:pt x="336" y="143"/>
                            </a:lnTo>
                            <a:lnTo>
                              <a:pt x="112" y="48"/>
                            </a:lnTo>
                            <a:lnTo>
                              <a:pt x="0" y="80"/>
                            </a:lnTo>
                            <a:lnTo>
                              <a:pt x="56" y="0"/>
                            </a:lnTo>
                            <a:lnTo>
                              <a:pt x="336" y="0"/>
                            </a:lnTo>
                            <a:lnTo>
                              <a:pt x="216" y="24"/>
                            </a:lnTo>
                            <a:lnTo>
                              <a:pt x="432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1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495"/>
                        <a:ext cx="432" cy="143"/>
                      </a:xfrm>
                      <a:custGeom>
                        <a:avLst/>
                        <a:gdLst>
                          <a:gd name="T0" fmla="*/ 432 w 432"/>
                          <a:gd name="T1" fmla="*/ 112 h 143"/>
                          <a:gd name="T2" fmla="*/ 336 w 432"/>
                          <a:gd name="T3" fmla="*/ 143 h 143"/>
                          <a:gd name="T4" fmla="*/ 112 w 432"/>
                          <a:gd name="T5" fmla="*/ 48 h 143"/>
                          <a:gd name="T6" fmla="*/ 0 w 432"/>
                          <a:gd name="T7" fmla="*/ 80 h 143"/>
                          <a:gd name="T8" fmla="*/ 56 w 432"/>
                          <a:gd name="T9" fmla="*/ 0 h 143"/>
                          <a:gd name="T10" fmla="*/ 336 w 432"/>
                          <a:gd name="T11" fmla="*/ 0 h 143"/>
                          <a:gd name="T12" fmla="*/ 216 w 432"/>
                          <a:gd name="T13" fmla="*/ 24 h 143"/>
                          <a:gd name="T14" fmla="*/ 432 w 432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3"/>
                          <a:gd name="T26" fmla="*/ 432 w 432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3">
                            <a:moveTo>
                              <a:pt x="432" y="112"/>
                            </a:moveTo>
                            <a:lnTo>
                              <a:pt x="336" y="143"/>
                            </a:lnTo>
                            <a:lnTo>
                              <a:pt x="112" y="48"/>
                            </a:lnTo>
                            <a:lnTo>
                              <a:pt x="0" y="80"/>
                            </a:lnTo>
                            <a:lnTo>
                              <a:pt x="56" y="0"/>
                            </a:lnTo>
                            <a:lnTo>
                              <a:pt x="336" y="0"/>
                            </a:lnTo>
                            <a:lnTo>
                              <a:pt x="216" y="24"/>
                            </a:lnTo>
                            <a:lnTo>
                              <a:pt x="432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7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725" y="1977"/>
                    <a:ext cx="0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143" y="1977"/>
                    <a:ext cx="1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10"/>
                <p:cNvGrpSpPr>
                  <a:grpSpLocks/>
                </p:cNvGrpSpPr>
                <p:nvPr/>
              </p:nvGrpSpPr>
              <p:grpSpPr bwMode="auto">
                <a:xfrm>
                  <a:off x="1532016" y="3932207"/>
                  <a:ext cx="381000" cy="276205"/>
                  <a:chOff x="4726" y="3297"/>
                  <a:chExt cx="240" cy="174"/>
                </a:xfrm>
              </p:grpSpPr>
              <p:sp>
                <p:nvSpPr>
                  <p:cNvPr id="46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744" y="3321"/>
                    <a:ext cx="192" cy="11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6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6" y="3297"/>
                    <a:ext cx="240" cy="1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200" b="1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S1</a:t>
                    </a:r>
                  </a:p>
                </p:txBody>
              </p:sp>
            </p:grpSp>
          </p:grpSp>
          <p:grpSp>
            <p:nvGrpSpPr>
              <p:cNvPr id="11" name="Group 136"/>
              <p:cNvGrpSpPr>
                <a:grpSpLocks/>
              </p:cNvGrpSpPr>
              <p:nvPr/>
            </p:nvGrpSpPr>
            <p:grpSpPr bwMode="auto">
              <a:xfrm>
                <a:off x="1670050" y="3227398"/>
                <a:ext cx="563563" cy="387351"/>
                <a:chOff x="1438182" y="3822648"/>
                <a:chExt cx="563403" cy="387344"/>
              </a:xfrm>
            </p:grpSpPr>
            <p:grpSp>
              <p:nvGrpSpPr>
                <p:cNvPr id="12" name="Group 51"/>
                <p:cNvGrpSpPr>
                  <a:grpSpLocks noChangeAspect="1"/>
                </p:cNvGrpSpPr>
                <p:nvPr/>
              </p:nvGrpSpPr>
              <p:grpSpPr bwMode="auto">
                <a:xfrm>
                  <a:off x="1438182" y="3822648"/>
                  <a:ext cx="563403" cy="295094"/>
                  <a:chOff x="1725" y="1914"/>
                  <a:chExt cx="421" cy="219"/>
                </a:xfrm>
              </p:grpSpPr>
              <p:sp>
                <p:nvSpPr>
                  <p:cNvPr id="432" name="AutoShape 52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725" y="1914"/>
                    <a:ext cx="421" cy="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3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2006"/>
                    <a:ext cx="419" cy="126"/>
                  </a:xfrm>
                  <a:prstGeom prst="ellipse">
                    <a:avLst/>
                  </a:prstGeom>
                  <a:solidFill>
                    <a:srgbClr val="7D7FD5"/>
                  </a:solidFill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1980"/>
                    <a:ext cx="418" cy="90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1980"/>
                    <a:ext cx="418" cy="90"/>
                  </a:xfrm>
                  <a:prstGeom prst="rect">
                    <a:avLst/>
                  </a:prstGeom>
                  <a:solidFill>
                    <a:srgbClr val="7D7F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7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1915"/>
                    <a:ext cx="419" cy="1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D7FD5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1789" y="1930"/>
                    <a:ext cx="291" cy="97"/>
                    <a:chOff x="2220" y="1295"/>
                    <a:chExt cx="911" cy="343"/>
                  </a:xfrm>
                </p:grpSpPr>
                <p:grpSp>
                  <p:nvGrpSpPr>
                    <p:cNvPr id="14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0" y="1295"/>
                      <a:ext cx="903" cy="335"/>
                      <a:chOff x="2220" y="1295"/>
                      <a:chExt cx="903" cy="335"/>
                    </a:xfrm>
                  </p:grpSpPr>
                  <p:sp>
                    <p:nvSpPr>
                      <p:cNvPr id="451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1" y="1303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1" y="1303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0" y="1471"/>
                        <a:ext cx="432" cy="152"/>
                      </a:xfrm>
                      <a:custGeom>
                        <a:avLst/>
                        <a:gdLst>
                          <a:gd name="T0" fmla="*/ 432 w 432"/>
                          <a:gd name="T1" fmla="*/ 32 h 152"/>
                          <a:gd name="T2" fmla="*/ 336 w 432"/>
                          <a:gd name="T3" fmla="*/ 0 h 152"/>
                          <a:gd name="T4" fmla="*/ 112 w 432"/>
                          <a:gd name="T5" fmla="*/ 96 h 152"/>
                          <a:gd name="T6" fmla="*/ 0 w 432"/>
                          <a:gd name="T7" fmla="*/ 64 h 152"/>
                          <a:gd name="T8" fmla="*/ 56 w 432"/>
                          <a:gd name="T9" fmla="*/ 152 h 152"/>
                          <a:gd name="T10" fmla="*/ 336 w 432"/>
                          <a:gd name="T11" fmla="*/ 152 h 152"/>
                          <a:gd name="T12" fmla="*/ 216 w 432"/>
                          <a:gd name="T13" fmla="*/ 120 h 152"/>
                          <a:gd name="T14" fmla="*/ 432 w 432"/>
                          <a:gd name="T15" fmla="*/ 32 h 15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2"/>
                          <a:gd name="T26" fmla="*/ 432 w 432"/>
                          <a:gd name="T27" fmla="*/ 152 h 15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2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2"/>
                            </a:lnTo>
                            <a:lnTo>
                              <a:pt x="336" y="152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0" y="1471"/>
                        <a:ext cx="432" cy="152"/>
                      </a:xfrm>
                      <a:custGeom>
                        <a:avLst/>
                        <a:gdLst>
                          <a:gd name="T0" fmla="*/ 432 w 432"/>
                          <a:gd name="T1" fmla="*/ 32 h 152"/>
                          <a:gd name="T2" fmla="*/ 336 w 432"/>
                          <a:gd name="T3" fmla="*/ 0 h 152"/>
                          <a:gd name="T4" fmla="*/ 112 w 432"/>
                          <a:gd name="T5" fmla="*/ 96 h 152"/>
                          <a:gd name="T6" fmla="*/ 0 w 432"/>
                          <a:gd name="T7" fmla="*/ 64 h 152"/>
                          <a:gd name="T8" fmla="*/ 56 w 432"/>
                          <a:gd name="T9" fmla="*/ 152 h 152"/>
                          <a:gd name="T10" fmla="*/ 336 w 432"/>
                          <a:gd name="T11" fmla="*/ 152 h 152"/>
                          <a:gd name="T12" fmla="*/ 216 w 432"/>
                          <a:gd name="T13" fmla="*/ 120 h 152"/>
                          <a:gd name="T14" fmla="*/ 432 w 432"/>
                          <a:gd name="T15" fmla="*/ 32 h 15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2"/>
                          <a:gd name="T26" fmla="*/ 432 w 432"/>
                          <a:gd name="T27" fmla="*/ 152 h 15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2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2"/>
                            </a:lnTo>
                            <a:lnTo>
                              <a:pt x="336" y="152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1295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32 h 144"/>
                          <a:gd name="T2" fmla="*/ 96 w 432"/>
                          <a:gd name="T3" fmla="*/ 0 h 144"/>
                          <a:gd name="T4" fmla="*/ 328 w 432"/>
                          <a:gd name="T5" fmla="*/ 88 h 144"/>
                          <a:gd name="T6" fmla="*/ 432 w 432"/>
                          <a:gd name="T7" fmla="*/ 64 h 144"/>
                          <a:gd name="T8" fmla="*/ 376 w 432"/>
                          <a:gd name="T9" fmla="*/ 144 h 144"/>
                          <a:gd name="T10" fmla="*/ 104 w 432"/>
                          <a:gd name="T11" fmla="*/ 144 h 144"/>
                          <a:gd name="T12" fmla="*/ 216 w 432"/>
                          <a:gd name="T13" fmla="*/ 120 h 144"/>
                          <a:gd name="T14" fmla="*/ 0 w 432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2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1295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32 h 144"/>
                          <a:gd name="T2" fmla="*/ 96 w 432"/>
                          <a:gd name="T3" fmla="*/ 0 h 144"/>
                          <a:gd name="T4" fmla="*/ 328 w 432"/>
                          <a:gd name="T5" fmla="*/ 88 h 144"/>
                          <a:gd name="T6" fmla="*/ 432 w 432"/>
                          <a:gd name="T7" fmla="*/ 64 h 144"/>
                          <a:gd name="T8" fmla="*/ 376 w 432"/>
                          <a:gd name="T9" fmla="*/ 144 h 144"/>
                          <a:gd name="T10" fmla="*/ 104 w 432"/>
                          <a:gd name="T11" fmla="*/ 144 h 144"/>
                          <a:gd name="T12" fmla="*/ 216 w 432"/>
                          <a:gd name="T13" fmla="*/ 120 h 144"/>
                          <a:gd name="T14" fmla="*/ 0 w 432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2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6" y="1487"/>
                        <a:ext cx="431" cy="143"/>
                      </a:xfrm>
                      <a:custGeom>
                        <a:avLst/>
                        <a:gdLst>
                          <a:gd name="T0" fmla="*/ 431 w 431"/>
                          <a:gd name="T1" fmla="*/ 112 h 143"/>
                          <a:gd name="T2" fmla="*/ 335 w 431"/>
                          <a:gd name="T3" fmla="*/ 143 h 143"/>
                          <a:gd name="T4" fmla="*/ 111 w 431"/>
                          <a:gd name="T5" fmla="*/ 48 h 143"/>
                          <a:gd name="T6" fmla="*/ 0 w 431"/>
                          <a:gd name="T7" fmla="*/ 80 h 143"/>
                          <a:gd name="T8" fmla="*/ 55 w 431"/>
                          <a:gd name="T9" fmla="*/ 0 h 143"/>
                          <a:gd name="T10" fmla="*/ 335 w 431"/>
                          <a:gd name="T11" fmla="*/ 0 h 143"/>
                          <a:gd name="T12" fmla="*/ 215 w 431"/>
                          <a:gd name="T13" fmla="*/ 24 h 143"/>
                          <a:gd name="T14" fmla="*/ 431 w 431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3"/>
                          <a:gd name="T26" fmla="*/ 431 w 431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3">
                            <a:moveTo>
                              <a:pt x="431" y="112"/>
                            </a:moveTo>
                            <a:lnTo>
                              <a:pt x="335" y="143"/>
                            </a:lnTo>
                            <a:lnTo>
                              <a:pt x="111" y="48"/>
                            </a:lnTo>
                            <a:lnTo>
                              <a:pt x="0" y="80"/>
                            </a:lnTo>
                            <a:lnTo>
                              <a:pt x="55" y="0"/>
                            </a:lnTo>
                            <a:lnTo>
                              <a:pt x="335" y="0"/>
                            </a:lnTo>
                            <a:lnTo>
                              <a:pt x="215" y="24"/>
                            </a:lnTo>
                            <a:lnTo>
                              <a:pt x="431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6" y="1487"/>
                        <a:ext cx="431" cy="143"/>
                      </a:xfrm>
                      <a:custGeom>
                        <a:avLst/>
                        <a:gdLst>
                          <a:gd name="T0" fmla="*/ 431 w 431"/>
                          <a:gd name="T1" fmla="*/ 112 h 143"/>
                          <a:gd name="T2" fmla="*/ 335 w 431"/>
                          <a:gd name="T3" fmla="*/ 143 h 143"/>
                          <a:gd name="T4" fmla="*/ 111 w 431"/>
                          <a:gd name="T5" fmla="*/ 48 h 143"/>
                          <a:gd name="T6" fmla="*/ 0 w 431"/>
                          <a:gd name="T7" fmla="*/ 80 h 143"/>
                          <a:gd name="T8" fmla="*/ 55 w 431"/>
                          <a:gd name="T9" fmla="*/ 0 h 143"/>
                          <a:gd name="T10" fmla="*/ 335 w 431"/>
                          <a:gd name="T11" fmla="*/ 0 h 143"/>
                          <a:gd name="T12" fmla="*/ 215 w 431"/>
                          <a:gd name="T13" fmla="*/ 24 h 143"/>
                          <a:gd name="T14" fmla="*/ 431 w 431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3"/>
                          <a:gd name="T26" fmla="*/ 431 w 431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3">
                            <a:moveTo>
                              <a:pt x="431" y="112"/>
                            </a:moveTo>
                            <a:lnTo>
                              <a:pt x="335" y="143"/>
                            </a:lnTo>
                            <a:lnTo>
                              <a:pt x="111" y="48"/>
                            </a:lnTo>
                            <a:lnTo>
                              <a:pt x="0" y="80"/>
                            </a:lnTo>
                            <a:lnTo>
                              <a:pt x="55" y="0"/>
                            </a:lnTo>
                            <a:lnTo>
                              <a:pt x="335" y="0"/>
                            </a:lnTo>
                            <a:lnTo>
                              <a:pt x="215" y="24"/>
                            </a:lnTo>
                            <a:lnTo>
                              <a:pt x="431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" y="1303"/>
                      <a:ext cx="903" cy="335"/>
                      <a:chOff x="2228" y="1303"/>
                      <a:chExt cx="903" cy="335"/>
                    </a:xfrm>
                  </p:grpSpPr>
                  <p:sp>
                    <p:nvSpPr>
                      <p:cNvPr id="443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311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4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311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5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8" y="1479"/>
                        <a:ext cx="432" cy="151"/>
                      </a:xfrm>
                      <a:custGeom>
                        <a:avLst/>
                        <a:gdLst>
                          <a:gd name="T0" fmla="*/ 432 w 432"/>
                          <a:gd name="T1" fmla="*/ 32 h 151"/>
                          <a:gd name="T2" fmla="*/ 336 w 432"/>
                          <a:gd name="T3" fmla="*/ 0 h 151"/>
                          <a:gd name="T4" fmla="*/ 112 w 432"/>
                          <a:gd name="T5" fmla="*/ 96 h 151"/>
                          <a:gd name="T6" fmla="*/ 0 w 432"/>
                          <a:gd name="T7" fmla="*/ 64 h 151"/>
                          <a:gd name="T8" fmla="*/ 56 w 432"/>
                          <a:gd name="T9" fmla="*/ 151 h 151"/>
                          <a:gd name="T10" fmla="*/ 336 w 432"/>
                          <a:gd name="T11" fmla="*/ 151 h 151"/>
                          <a:gd name="T12" fmla="*/ 216 w 432"/>
                          <a:gd name="T13" fmla="*/ 120 h 151"/>
                          <a:gd name="T14" fmla="*/ 432 w 432"/>
                          <a:gd name="T15" fmla="*/ 32 h 1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1"/>
                          <a:gd name="T26" fmla="*/ 432 w 432"/>
                          <a:gd name="T27" fmla="*/ 151 h 1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1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1"/>
                            </a:lnTo>
                            <a:lnTo>
                              <a:pt x="336" y="151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6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8" y="1479"/>
                        <a:ext cx="432" cy="151"/>
                      </a:xfrm>
                      <a:custGeom>
                        <a:avLst/>
                        <a:gdLst>
                          <a:gd name="T0" fmla="*/ 432 w 432"/>
                          <a:gd name="T1" fmla="*/ 32 h 151"/>
                          <a:gd name="T2" fmla="*/ 336 w 432"/>
                          <a:gd name="T3" fmla="*/ 0 h 151"/>
                          <a:gd name="T4" fmla="*/ 112 w 432"/>
                          <a:gd name="T5" fmla="*/ 96 h 151"/>
                          <a:gd name="T6" fmla="*/ 0 w 432"/>
                          <a:gd name="T7" fmla="*/ 64 h 151"/>
                          <a:gd name="T8" fmla="*/ 56 w 432"/>
                          <a:gd name="T9" fmla="*/ 151 h 151"/>
                          <a:gd name="T10" fmla="*/ 336 w 432"/>
                          <a:gd name="T11" fmla="*/ 151 h 151"/>
                          <a:gd name="T12" fmla="*/ 216 w 432"/>
                          <a:gd name="T13" fmla="*/ 120 h 151"/>
                          <a:gd name="T14" fmla="*/ 432 w 432"/>
                          <a:gd name="T15" fmla="*/ 32 h 1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1"/>
                          <a:gd name="T26" fmla="*/ 432 w 432"/>
                          <a:gd name="T27" fmla="*/ 151 h 1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1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1"/>
                            </a:lnTo>
                            <a:lnTo>
                              <a:pt x="336" y="151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7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1303"/>
                        <a:ext cx="431" cy="144"/>
                      </a:xfrm>
                      <a:custGeom>
                        <a:avLst/>
                        <a:gdLst>
                          <a:gd name="T0" fmla="*/ 0 w 431"/>
                          <a:gd name="T1" fmla="*/ 32 h 144"/>
                          <a:gd name="T2" fmla="*/ 96 w 431"/>
                          <a:gd name="T3" fmla="*/ 0 h 144"/>
                          <a:gd name="T4" fmla="*/ 328 w 431"/>
                          <a:gd name="T5" fmla="*/ 88 h 144"/>
                          <a:gd name="T6" fmla="*/ 431 w 431"/>
                          <a:gd name="T7" fmla="*/ 64 h 144"/>
                          <a:gd name="T8" fmla="*/ 376 w 431"/>
                          <a:gd name="T9" fmla="*/ 144 h 144"/>
                          <a:gd name="T10" fmla="*/ 104 w 431"/>
                          <a:gd name="T11" fmla="*/ 144 h 144"/>
                          <a:gd name="T12" fmla="*/ 216 w 431"/>
                          <a:gd name="T13" fmla="*/ 120 h 144"/>
                          <a:gd name="T14" fmla="*/ 0 w 431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4"/>
                          <a:gd name="T26" fmla="*/ 431 w 431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1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8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1303"/>
                        <a:ext cx="431" cy="144"/>
                      </a:xfrm>
                      <a:custGeom>
                        <a:avLst/>
                        <a:gdLst>
                          <a:gd name="T0" fmla="*/ 0 w 431"/>
                          <a:gd name="T1" fmla="*/ 32 h 144"/>
                          <a:gd name="T2" fmla="*/ 96 w 431"/>
                          <a:gd name="T3" fmla="*/ 0 h 144"/>
                          <a:gd name="T4" fmla="*/ 328 w 431"/>
                          <a:gd name="T5" fmla="*/ 88 h 144"/>
                          <a:gd name="T6" fmla="*/ 431 w 431"/>
                          <a:gd name="T7" fmla="*/ 64 h 144"/>
                          <a:gd name="T8" fmla="*/ 376 w 431"/>
                          <a:gd name="T9" fmla="*/ 144 h 144"/>
                          <a:gd name="T10" fmla="*/ 104 w 431"/>
                          <a:gd name="T11" fmla="*/ 144 h 144"/>
                          <a:gd name="T12" fmla="*/ 216 w 431"/>
                          <a:gd name="T13" fmla="*/ 120 h 144"/>
                          <a:gd name="T14" fmla="*/ 0 w 431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4"/>
                          <a:gd name="T26" fmla="*/ 431 w 431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1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9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495"/>
                        <a:ext cx="432" cy="143"/>
                      </a:xfrm>
                      <a:custGeom>
                        <a:avLst/>
                        <a:gdLst>
                          <a:gd name="T0" fmla="*/ 432 w 432"/>
                          <a:gd name="T1" fmla="*/ 112 h 143"/>
                          <a:gd name="T2" fmla="*/ 336 w 432"/>
                          <a:gd name="T3" fmla="*/ 143 h 143"/>
                          <a:gd name="T4" fmla="*/ 112 w 432"/>
                          <a:gd name="T5" fmla="*/ 48 h 143"/>
                          <a:gd name="T6" fmla="*/ 0 w 432"/>
                          <a:gd name="T7" fmla="*/ 80 h 143"/>
                          <a:gd name="T8" fmla="*/ 56 w 432"/>
                          <a:gd name="T9" fmla="*/ 0 h 143"/>
                          <a:gd name="T10" fmla="*/ 336 w 432"/>
                          <a:gd name="T11" fmla="*/ 0 h 143"/>
                          <a:gd name="T12" fmla="*/ 216 w 432"/>
                          <a:gd name="T13" fmla="*/ 24 h 143"/>
                          <a:gd name="T14" fmla="*/ 432 w 432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3"/>
                          <a:gd name="T26" fmla="*/ 432 w 432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3">
                            <a:moveTo>
                              <a:pt x="432" y="112"/>
                            </a:moveTo>
                            <a:lnTo>
                              <a:pt x="336" y="143"/>
                            </a:lnTo>
                            <a:lnTo>
                              <a:pt x="112" y="48"/>
                            </a:lnTo>
                            <a:lnTo>
                              <a:pt x="0" y="80"/>
                            </a:lnTo>
                            <a:lnTo>
                              <a:pt x="56" y="0"/>
                            </a:lnTo>
                            <a:lnTo>
                              <a:pt x="336" y="0"/>
                            </a:lnTo>
                            <a:lnTo>
                              <a:pt x="216" y="24"/>
                            </a:lnTo>
                            <a:lnTo>
                              <a:pt x="432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0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495"/>
                        <a:ext cx="432" cy="143"/>
                      </a:xfrm>
                      <a:custGeom>
                        <a:avLst/>
                        <a:gdLst>
                          <a:gd name="T0" fmla="*/ 432 w 432"/>
                          <a:gd name="T1" fmla="*/ 112 h 143"/>
                          <a:gd name="T2" fmla="*/ 336 w 432"/>
                          <a:gd name="T3" fmla="*/ 143 h 143"/>
                          <a:gd name="T4" fmla="*/ 112 w 432"/>
                          <a:gd name="T5" fmla="*/ 48 h 143"/>
                          <a:gd name="T6" fmla="*/ 0 w 432"/>
                          <a:gd name="T7" fmla="*/ 80 h 143"/>
                          <a:gd name="T8" fmla="*/ 56 w 432"/>
                          <a:gd name="T9" fmla="*/ 0 h 143"/>
                          <a:gd name="T10" fmla="*/ 336 w 432"/>
                          <a:gd name="T11" fmla="*/ 0 h 143"/>
                          <a:gd name="T12" fmla="*/ 216 w 432"/>
                          <a:gd name="T13" fmla="*/ 24 h 143"/>
                          <a:gd name="T14" fmla="*/ 432 w 432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3"/>
                          <a:gd name="T26" fmla="*/ 432 w 432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3">
                            <a:moveTo>
                              <a:pt x="432" y="112"/>
                            </a:moveTo>
                            <a:lnTo>
                              <a:pt x="336" y="143"/>
                            </a:lnTo>
                            <a:lnTo>
                              <a:pt x="112" y="48"/>
                            </a:lnTo>
                            <a:lnTo>
                              <a:pt x="0" y="80"/>
                            </a:lnTo>
                            <a:lnTo>
                              <a:pt x="56" y="0"/>
                            </a:lnTo>
                            <a:lnTo>
                              <a:pt x="336" y="0"/>
                            </a:lnTo>
                            <a:lnTo>
                              <a:pt x="216" y="24"/>
                            </a:lnTo>
                            <a:lnTo>
                              <a:pt x="432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39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725" y="1977"/>
                    <a:ext cx="0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0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143" y="1977"/>
                    <a:ext cx="1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0"/>
                <p:cNvGrpSpPr>
                  <a:grpSpLocks/>
                </p:cNvGrpSpPr>
                <p:nvPr/>
              </p:nvGrpSpPr>
              <p:grpSpPr bwMode="auto">
                <a:xfrm>
                  <a:off x="1536789" y="3932200"/>
                  <a:ext cx="373063" cy="277792"/>
                  <a:chOff x="4729" y="3297"/>
                  <a:chExt cx="235" cy="175"/>
                </a:xfrm>
              </p:grpSpPr>
              <p:sp>
                <p:nvSpPr>
                  <p:cNvPr id="42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744" y="3321"/>
                    <a:ext cx="192" cy="11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3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9" y="3297"/>
                    <a:ext cx="235" cy="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200" b="1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S2</a:t>
                    </a:r>
                  </a:p>
                </p:txBody>
              </p:sp>
            </p:grpSp>
          </p:grpSp>
          <p:grpSp>
            <p:nvGrpSpPr>
              <p:cNvPr id="17" name="Group 327"/>
              <p:cNvGrpSpPr>
                <a:grpSpLocks/>
              </p:cNvGrpSpPr>
              <p:nvPr/>
            </p:nvGrpSpPr>
            <p:grpSpPr bwMode="auto">
              <a:xfrm>
                <a:off x="1344613" y="2170113"/>
                <a:ext cx="989012" cy="320017"/>
                <a:chOff x="1261428" y="1517830"/>
                <a:chExt cx="989012" cy="320017"/>
              </a:xfrm>
            </p:grpSpPr>
            <p:sp>
              <p:nvSpPr>
                <p:cNvPr id="424" name="Rounded Rectangle 423"/>
                <p:cNvSpPr/>
                <p:nvPr/>
              </p:nvSpPr>
              <p:spPr bwMode="auto">
                <a:xfrm>
                  <a:off x="1514160" y="1562333"/>
                  <a:ext cx="457202" cy="23022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25" name="Text Box 5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61428" y="1517830"/>
                  <a:ext cx="989012" cy="3200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3025" tIns="36512" rIns="73025" bIns="36512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dirty="0" smtClean="0">
                      <a:solidFill>
                        <a:srgbClr val="4D4E4E"/>
                      </a:solidFill>
                    </a:rPr>
                    <a:t>TR</a:t>
                  </a:r>
                  <a:endParaRPr lang="en-US" sz="1600" b="1" dirty="0">
                    <a:solidFill>
                      <a:srgbClr val="4D4E4E"/>
                    </a:solidFill>
                  </a:endParaRPr>
                </a:p>
              </p:txBody>
            </p:sp>
          </p:grpSp>
          <p:grpSp>
            <p:nvGrpSpPr>
              <p:cNvPr id="18" name="Group 328"/>
              <p:cNvGrpSpPr>
                <a:grpSpLocks/>
              </p:cNvGrpSpPr>
              <p:nvPr/>
            </p:nvGrpSpPr>
            <p:grpSpPr bwMode="auto">
              <a:xfrm>
                <a:off x="1331913" y="3586163"/>
                <a:ext cx="989012" cy="320017"/>
                <a:chOff x="1248728" y="1517830"/>
                <a:chExt cx="989012" cy="320017"/>
              </a:xfrm>
            </p:grpSpPr>
            <p:sp>
              <p:nvSpPr>
                <p:cNvPr id="422" name="Rounded Rectangle 421"/>
                <p:cNvSpPr/>
                <p:nvPr/>
              </p:nvSpPr>
              <p:spPr bwMode="auto">
                <a:xfrm>
                  <a:off x="1514160" y="1562593"/>
                  <a:ext cx="457202" cy="23022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3" name="Text Box 5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48728" y="1517830"/>
                  <a:ext cx="989012" cy="3200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3025" tIns="36512" rIns="73025" bIns="36512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TR</a:t>
                  </a:r>
                  <a:endParaRPr lang="en-US" sz="1600" b="1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16" name="Line 18"/>
              <p:cNvSpPr>
                <a:spLocks noChangeShapeType="1"/>
              </p:cNvSpPr>
              <p:nvPr/>
            </p:nvSpPr>
            <p:spPr bwMode="auto">
              <a:xfrm flipH="1" flipV="1">
                <a:off x="6384925" y="2622550"/>
                <a:ext cx="700088" cy="61913"/>
              </a:xfrm>
              <a:prstGeom prst="line">
                <a:avLst/>
              </a:prstGeom>
              <a:noFill/>
              <a:ln w="3810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Line 18"/>
              <p:cNvSpPr>
                <a:spLocks noChangeShapeType="1"/>
              </p:cNvSpPr>
              <p:nvPr/>
            </p:nvSpPr>
            <p:spPr bwMode="auto">
              <a:xfrm flipH="1">
                <a:off x="6321577" y="3419475"/>
                <a:ext cx="809814" cy="61913"/>
              </a:xfrm>
              <a:prstGeom prst="line">
                <a:avLst/>
              </a:prstGeom>
              <a:noFill/>
              <a:ln w="3810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" name="Group 57"/>
              <p:cNvGrpSpPr>
                <a:grpSpLocks/>
              </p:cNvGrpSpPr>
              <p:nvPr/>
            </p:nvGrpSpPr>
            <p:grpSpPr bwMode="auto">
              <a:xfrm>
                <a:off x="7165922" y="2536159"/>
                <a:ext cx="389541" cy="130703"/>
                <a:chOff x="2220" y="1295"/>
                <a:chExt cx="911" cy="343"/>
              </a:xfrm>
            </p:grpSpPr>
            <p:grpSp>
              <p:nvGrpSpPr>
                <p:cNvPr id="20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414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5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406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7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8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2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319"/>
              <p:cNvGrpSpPr>
                <a:grpSpLocks noChangeAspect="1"/>
              </p:cNvGrpSpPr>
              <p:nvPr/>
            </p:nvGrpSpPr>
            <p:grpSpPr bwMode="auto">
              <a:xfrm>
                <a:off x="7080250" y="3227398"/>
                <a:ext cx="563563" cy="295099"/>
                <a:chOff x="1725" y="1914"/>
                <a:chExt cx="421" cy="219"/>
              </a:xfrm>
            </p:grpSpPr>
            <p:sp>
              <p:nvSpPr>
                <p:cNvPr id="364" name="AutoShape 5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725" y="1914"/>
                  <a:ext cx="421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" name="Group 57"/>
                <p:cNvGrpSpPr>
                  <a:grpSpLocks/>
                </p:cNvGrpSpPr>
                <p:nvPr/>
              </p:nvGrpSpPr>
              <p:grpSpPr bwMode="auto">
                <a:xfrm>
                  <a:off x="1789" y="1931"/>
                  <a:ext cx="291" cy="95"/>
                  <a:chOff x="2220" y="1295"/>
                  <a:chExt cx="911" cy="335"/>
                </a:xfrm>
              </p:grpSpPr>
              <p:grpSp>
                <p:nvGrpSpPr>
                  <p:cNvPr id="24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220" y="1295"/>
                    <a:ext cx="903" cy="335"/>
                    <a:chOff x="2220" y="1295"/>
                    <a:chExt cx="903" cy="335"/>
                  </a:xfrm>
                </p:grpSpPr>
                <p:sp>
                  <p:nvSpPr>
                    <p:cNvPr id="383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691" y="1303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4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2691" y="1303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2220" y="1471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52"/>
                        <a:gd name="T26" fmla="*/ 432 w 432"/>
                        <a:gd name="T27" fmla="*/ 152 h 15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2220" y="1471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52"/>
                        <a:gd name="T26" fmla="*/ 432 w 432"/>
                        <a:gd name="T27" fmla="*/ 152 h 15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2244" y="1295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2244" y="1295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2676" y="1487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1"/>
                        <a:gd name="T25" fmla="*/ 0 h 143"/>
                        <a:gd name="T26" fmla="*/ 431 w 431"/>
                        <a:gd name="T27" fmla="*/ 143 h 14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2676" y="1487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1"/>
                        <a:gd name="T25" fmla="*/ 0 h 143"/>
                        <a:gd name="T26" fmla="*/ 431 w 431"/>
                        <a:gd name="T27" fmla="*/ 143 h 14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228" y="1303"/>
                    <a:ext cx="903" cy="327"/>
                    <a:chOff x="2228" y="1303"/>
                    <a:chExt cx="903" cy="327"/>
                  </a:xfrm>
                </p:grpSpPr>
                <p:sp>
                  <p:nvSpPr>
                    <p:cNvPr id="375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2699" y="131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7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2228" y="1479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51"/>
                        <a:gd name="T26" fmla="*/ 432 w 432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2252" y="1303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1"/>
                        <a:gd name="T25" fmla="*/ 0 h 144"/>
                        <a:gd name="T26" fmla="*/ 431 w 431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2252" y="1303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1"/>
                        <a:gd name="T25" fmla="*/ 0 h 144"/>
                        <a:gd name="T26" fmla="*/ 431 w 431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1" name="Line 76"/>
                <p:cNvSpPr>
                  <a:spLocks noChangeShapeType="1"/>
                </p:cNvSpPr>
                <p:nvPr/>
              </p:nvSpPr>
              <p:spPr bwMode="auto">
                <a:xfrm>
                  <a:off x="1725" y="1977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rgbClr val="11111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67"/>
              <p:cNvGrpSpPr>
                <a:grpSpLocks/>
              </p:cNvGrpSpPr>
              <p:nvPr/>
            </p:nvGrpSpPr>
            <p:grpSpPr bwMode="auto">
              <a:xfrm>
                <a:off x="631825" y="2782881"/>
                <a:ext cx="538163" cy="676447"/>
                <a:chOff x="1904161" y="4521252"/>
                <a:chExt cx="536692" cy="677507"/>
              </a:xfrm>
            </p:grpSpPr>
            <p:pic>
              <p:nvPicPr>
                <p:cNvPr id="352" name="Picture 222" descr="laptop.png"/>
                <p:cNvPicPr preferRelativeResize="0"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 l="6805" r="14474" b="29648"/>
                <a:stretch>
                  <a:fillRect/>
                </a:stretch>
              </p:blipFill>
              <p:spPr bwMode="auto">
                <a:xfrm>
                  <a:off x="1904161" y="4521252"/>
                  <a:ext cx="536692" cy="365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3" name="Rectangle 20"/>
                <p:cNvSpPr>
                  <a:spLocks noChangeArrowheads="1"/>
                </p:cNvSpPr>
                <p:nvPr/>
              </p:nvSpPr>
              <p:spPr bwMode="auto">
                <a:xfrm>
                  <a:off x="2009075" y="4834563"/>
                  <a:ext cx="317677" cy="364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73025" tIns="36512" rIns="73025" bIns="36512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2000" b="1">
                      <a:solidFill>
                        <a:srgbClr val="000000"/>
                      </a:solidFill>
                    </a:rPr>
                    <a:t>S</a:t>
                  </a:r>
                </a:p>
              </p:txBody>
            </p:sp>
          </p:grpSp>
          <p:grpSp>
            <p:nvGrpSpPr>
              <p:cNvPr id="27" name="Group 92"/>
              <p:cNvGrpSpPr>
                <a:grpSpLocks/>
              </p:cNvGrpSpPr>
              <p:nvPr/>
            </p:nvGrpSpPr>
            <p:grpSpPr bwMode="auto">
              <a:xfrm>
                <a:off x="2824488" y="2244784"/>
                <a:ext cx="1306517" cy="731972"/>
                <a:chOff x="7909346" y="5314377"/>
                <a:chExt cx="1306517" cy="731975"/>
              </a:xfrm>
            </p:grpSpPr>
            <p:sp>
              <p:nvSpPr>
                <p:cNvPr id="334" name="Cloud 333"/>
                <p:cNvSpPr>
                  <a:spLocks/>
                </p:cNvSpPr>
                <p:nvPr/>
              </p:nvSpPr>
              <p:spPr bwMode="auto">
                <a:xfrm>
                  <a:off x="7909346" y="5314377"/>
                  <a:ext cx="1306517" cy="731975"/>
                </a:xfrm>
                <a:prstGeom prst="cloud">
                  <a:avLst/>
                </a:prstGeom>
                <a:solidFill>
                  <a:srgbClr val="F2BEB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  <p:sp>
              <p:nvSpPr>
                <p:cNvPr id="33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15708" y="5401706"/>
                  <a:ext cx="1096967" cy="409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Provider A</a:t>
                  </a:r>
                </a:p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10.0.0.0/8</a:t>
                  </a:r>
                </a:p>
              </p:txBody>
            </p:sp>
          </p:grpSp>
          <p:grpSp>
            <p:nvGrpSpPr>
              <p:cNvPr id="28" name="Group 92"/>
              <p:cNvGrpSpPr>
                <a:grpSpLocks/>
              </p:cNvGrpSpPr>
              <p:nvPr/>
            </p:nvGrpSpPr>
            <p:grpSpPr bwMode="auto">
              <a:xfrm>
                <a:off x="2803850" y="3164116"/>
                <a:ext cx="1306518" cy="731971"/>
                <a:chOff x="7909755" y="5315108"/>
                <a:chExt cx="1306518" cy="731974"/>
              </a:xfrm>
            </p:grpSpPr>
            <p:sp>
              <p:nvSpPr>
                <p:cNvPr id="332" name="Cloud 331"/>
                <p:cNvSpPr>
                  <a:spLocks/>
                </p:cNvSpPr>
                <p:nvPr/>
              </p:nvSpPr>
              <p:spPr bwMode="auto">
                <a:xfrm>
                  <a:off x="7909755" y="5315108"/>
                  <a:ext cx="1306518" cy="731974"/>
                </a:xfrm>
                <a:prstGeom prst="cloud">
                  <a:avLst/>
                </a:prstGeom>
                <a:solidFill>
                  <a:srgbClr val="F2BEB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  <p:sp>
              <p:nvSpPr>
                <p:cNvPr id="33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14530" y="5400849"/>
                  <a:ext cx="1096967" cy="409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Provider B</a:t>
                  </a:r>
                </a:p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11.0.0.0/8</a:t>
                  </a:r>
                </a:p>
              </p:txBody>
            </p:sp>
          </p:grpSp>
          <p:grpSp>
            <p:nvGrpSpPr>
              <p:cNvPr id="29" name="Group 92"/>
              <p:cNvGrpSpPr>
                <a:grpSpLocks/>
              </p:cNvGrpSpPr>
              <p:nvPr/>
            </p:nvGrpSpPr>
            <p:grpSpPr bwMode="auto">
              <a:xfrm>
                <a:off x="5085097" y="2249548"/>
                <a:ext cx="1306517" cy="731971"/>
                <a:chOff x="7910246" y="5314936"/>
                <a:chExt cx="1306517" cy="731974"/>
              </a:xfrm>
            </p:grpSpPr>
            <p:sp>
              <p:nvSpPr>
                <p:cNvPr id="330" name="Cloud 329"/>
                <p:cNvSpPr>
                  <a:spLocks/>
                </p:cNvSpPr>
                <p:nvPr/>
              </p:nvSpPr>
              <p:spPr bwMode="auto">
                <a:xfrm>
                  <a:off x="7910246" y="5314936"/>
                  <a:ext cx="1306517" cy="731974"/>
                </a:xfrm>
                <a:prstGeom prst="cloud">
                  <a:avLst/>
                </a:prstGeom>
                <a:solidFill>
                  <a:srgbClr val="F2BEB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  <p:sp>
              <p:nvSpPr>
                <p:cNvPr id="33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15021" y="5400677"/>
                  <a:ext cx="1096966" cy="409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Provider X</a:t>
                  </a:r>
                </a:p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12.0.0.0/8</a:t>
                  </a:r>
                </a:p>
              </p:txBody>
            </p:sp>
          </p:grpSp>
          <p:grpSp>
            <p:nvGrpSpPr>
              <p:cNvPr id="30" name="Group 92"/>
              <p:cNvGrpSpPr>
                <a:grpSpLocks/>
              </p:cNvGrpSpPr>
              <p:nvPr/>
            </p:nvGrpSpPr>
            <p:grpSpPr bwMode="auto">
              <a:xfrm>
                <a:off x="5016833" y="3132360"/>
                <a:ext cx="1306518" cy="731971"/>
                <a:chOff x="7910317" y="5314892"/>
                <a:chExt cx="1306518" cy="731974"/>
              </a:xfrm>
            </p:grpSpPr>
            <p:sp>
              <p:nvSpPr>
                <p:cNvPr id="328" name="Cloud 327"/>
                <p:cNvSpPr>
                  <a:spLocks/>
                </p:cNvSpPr>
                <p:nvPr/>
              </p:nvSpPr>
              <p:spPr bwMode="auto">
                <a:xfrm>
                  <a:off x="7910317" y="5314892"/>
                  <a:ext cx="1306518" cy="731974"/>
                </a:xfrm>
                <a:prstGeom prst="cloud">
                  <a:avLst/>
                </a:prstGeom>
                <a:solidFill>
                  <a:srgbClr val="F2BEB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  <p:sp>
              <p:nvSpPr>
                <p:cNvPr id="32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15092" y="5400633"/>
                  <a:ext cx="1096967" cy="409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Provider Y</a:t>
                  </a:r>
                </a:p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13.0.0.0/8</a:t>
                  </a:r>
                </a:p>
              </p:txBody>
            </p:sp>
          </p:grpSp>
        </p:grpSp>
        <p:sp>
          <p:nvSpPr>
            <p:cNvPr id="305" name="Rectangle 227"/>
            <p:cNvSpPr>
              <a:spLocks noChangeArrowheads="1"/>
            </p:cNvSpPr>
            <p:nvPr/>
          </p:nvSpPr>
          <p:spPr bwMode="auto">
            <a:xfrm>
              <a:off x="381000" y="3895791"/>
              <a:ext cx="966931" cy="295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8000"/>
                  </a:solidFill>
                </a:rPr>
                <a:t>LISP Site</a:t>
              </a:r>
              <a:endParaRPr lang="en-US" sz="1400"/>
            </a:p>
          </p:txBody>
        </p:sp>
      </p:grpSp>
      <p:sp>
        <p:nvSpPr>
          <p:cNvPr id="498" name="Cloud 497"/>
          <p:cNvSpPr>
            <a:spLocks noChangeAspect="1"/>
          </p:cNvSpPr>
          <p:nvPr/>
        </p:nvSpPr>
        <p:spPr bwMode="auto">
          <a:xfrm>
            <a:off x="3150754" y="1828008"/>
            <a:ext cx="2869483" cy="51275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prstTxWarp prst="textNoShape">
              <a:avLst/>
            </a:prstTxWarp>
            <a:spAutoFit/>
          </a:bodyPr>
          <a:lstStyle/>
          <a:p>
            <a:pPr algn="ctr" defTabSz="814388" eaLnBrk="0" hangingPunct="0">
              <a:lnSpc>
                <a:spcPct val="90000"/>
              </a:lnSpc>
              <a:defRPr/>
            </a:pPr>
            <a:r>
              <a:rPr lang="en-US" dirty="0" smtClean="0"/>
              <a:t>Mapping System</a:t>
            </a:r>
            <a:endParaRPr lang="en-US" dirty="0"/>
          </a:p>
        </p:txBody>
      </p:sp>
      <p:grpSp>
        <p:nvGrpSpPr>
          <p:cNvPr id="31" name="Group 303"/>
          <p:cNvGrpSpPr>
            <a:grpSpLocks/>
          </p:cNvGrpSpPr>
          <p:nvPr/>
        </p:nvGrpSpPr>
        <p:grpSpPr bwMode="auto">
          <a:xfrm>
            <a:off x="3414604" y="2212146"/>
            <a:ext cx="457310" cy="334943"/>
            <a:chOff x="2785" y="2019"/>
            <a:chExt cx="288" cy="211"/>
          </a:xfrm>
        </p:grpSpPr>
        <p:sp>
          <p:nvSpPr>
            <p:cNvPr id="546" name="Rectangle 17"/>
            <p:cNvSpPr>
              <a:spLocks noChangeArrowheads="1"/>
            </p:cNvSpPr>
            <p:nvPr/>
          </p:nvSpPr>
          <p:spPr bwMode="auto">
            <a:xfrm>
              <a:off x="2785" y="2019"/>
              <a:ext cx="288" cy="2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solidFill>
                  <a:schemeClr val="bg2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7" name="Rectangle 18"/>
            <p:cNvSpPr>
              <a:spLocks noChangeArrowheads="1"/>
            </p:cNvSpPr>
            <p:nvPr/>
          </p:nvSpPr>
          <p:spPr bwMode="auto">
            <a:xfrm>
              <a:off x="2795" y="2041"/>
              <a:ext cx="2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00"/>
                  </a:solidFill>
                  <a:latin typeface="+mn-lt"/>
                </a:rPr>
                <a:t>MR</a:t>
              </a:r>
            </a:p>
          </p:txBody>
        </p:sp>
      </p:grpSp>
      <p:grpSp>
        <p:nvGrpSpPr>
          <p:cNvPr id="224" name="Group 36"/>
          <p:cNvGrpSpPr>
            <a:grpSpLocks/>
          </p:cNvGrpSpPr>
          <p:nvPr/>
        </p:nvGrpSpPr>
        <p:grpSpPr bwMode="auto">
          <a:xfrm>
            <a:off x="5473522" y="2133749"/>
            <a:ext cx="457313" cy="360341"/>
            <a:chOff x="3395" y="1443"/>
            <a:chExt cx="288" cy="227"/>
          </a:xfrm>
        </p:grpSpPr>
        <p:sp>
          <p:nvSpPr>
            <p:cNvPr id="542" name="Rectangle 37"/>
            <p:cNvSpPr>
              <a:spLocks noChangeArrowheads="1"/>
            </p:cNvSpPr>
            <p:nvPr/>
          </p:nvSpPr>
          <p:spPr bwMode="auto">
            <a:xfrm>
              <a:off x="3395" y="1443"/>
              <a:ext cx="288" cy="227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solidFill>
                  <a:schemeClr val="bg2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3" name="Rectangle 38"/>
            <p:cNvSpPr>
              <a:spLocks noChangeArrowheads="1"/>
            </p:cNvSpPr>
            <p:nvPr/>
          </p:nvSpPr>
          <p:spPr bwMode="auto">
            <a:xfrm>
              <a:off x="3420" y="1469"/>
              <a:ext cx="2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FFFF00"/>
                  </a:solidFill>
                  <a:latin typeface="+mn-lt"/>
                </a:rPr>
                <a:t>MS</a:t>
              </a:r>
            </a:p>
          </p:txBody>
        </p:sp>
      </p:grpSp>
      <p:sp>
        <p:nvSpPr>
          <p:cNvPr id="297" name="Text Box 50"/>
          <p:cNvSpPr txBox="1">
            <a:spLocks noChangeAspect="1" noChangeArrowheads="1"/>
          </p:cNvSpPr>
          <p:nvPr/>
        </p:nvSpPr>
        <p:spPr bwMode="auto">
          <a:xfrm rot="21303055">
            <a:off x="2008188" y="2860675"/>
            <a:ext cx="8270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10.0.0.1</a:t>
            </a:r>
          </a:p>
        </p:txBody>
      </p:sp>
      <p:sp>
        <p:nvSpPr>
          <p:cNvPr id="298" name="Text Box 50"/>
          <p:cNvSpPr txBox="1">
            <a:spLocks noChangeAspect="1" noChangeArrowheads="1"/>
          </p:cNvSpPr>
          <p:nvPr/>
        </p:nvSpPr>
        <p:spPr bwMode="auto">
          <a:xfrm rot="442689">
            <a:off x="1993900" y="3313113"/>
            <a:ext cx="8270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</a:rPr>
              <a:t>11.0.0.1</a:t>
            </a:r>
          </a:p>
        </p:txBody>
      </p:sp>
      <p:sp>
        <p:nvSpPr>
          <p:cNvPr id="299" name="Text Box 50"/>
          <p:cNvSpPr txBox="1">
            <a:spLocks noChangeAspect="1" noChangeArrowheads="1"/>
          </p:cNvSpPr>
          <p:nvPr/>
        </p:nvSpPr>
        <p:spPr bwMode="auto">
          <a:xfrm rot="20986354">
            <a:off x="6318250" y="3313113"/>
            <a:ext cx="8270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</a:rPr>
              <a:t>13.0.0.2</a:t>
            </a:r>
          </a:p>
        </p:txBody>
      </p:sp>
      <p:sp>
        <p:nvSpPr>
          <p:cNvPr id="300" name="Text Box 50"/>
          <p:cNvSpPr txBox="1">
            <a:spLocks noChangeAspect="1" noChangeArrowheads="1"/>
          </p:cNvSpPr>
          <p:nvPr/>
        </p:nvSpPr>
        <p:spPr bwMode="auto">
          <a:xfrm rot="696339">
            <a:off x="6316663" y="2898775"/>
            <a:ext cx="8270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12.0.0.2</a:t>
            </a:r>
          </a:p>
        </p:txBody>
      </p:sp>
      <p:sp>
        <p:nvSpPr>
          <p:cNvPr id="274" name="Rectangle 227"/>
          <p:cNvSpPr>
            <a:spLocks noChangeArrowheads="1"/>
          </p:cNvSpPr>
          <p:nvPr/>
        </p:nvSpPr>
        <p:spPr bwMode="auto">
          <a:xfrm>
            <a:off x="381000" y="3895791"/>
            <a:ext cx="966931" cy="2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LISP Site</a:t>
            </a:r>
            <a:endParaRPr lang="en-US" sz="1400" dirty="0"/>
          </a:p>
        </p:txBody>
      </p:sp>
      <p:sp>
        <p:nvSpPr>
          <p:cNvPr id="536" name="Rectangle 34"/>
          <p:cNvSpPr>
            <a:spLocks noChangeArrowheads="1"/>
          </p:cNvSpPr>
          <p:nvPr/>
        </p:nvSpPr>
        <p:spPr bwMode="auto">
          <a:xfrm>
            <a:off x="2671763" y="1992313"/>
            <a:ext cx="774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65.1.1.1</a:t>
            </a:r>
          </a:p>
        </p:txBody>
      </p:sp>
      <p:sp>
        <p:nvSpPr>
          <p:cNvPr id="497" name="Text Box 64"/>
          <p:cNvSpPr txBox="1">
            <a:spLocks noChangeArrowheads="1"/>
          </p:cNvSpPr>
          <p:nvPr/>
        </p:nvSpPr>
        <p:spPr bwMode="auto">
          <a:xfrm>
            <a:off x="603360" y="5241944"/>
            <a:ext cx="1437413" cy="8048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rgbClr val="000000"/>
                </a:solidFill>
              </a:rPr>
              <a:t>Legend: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rgbClr val="008000"/>
                </a:solidFill>
              </a:rPr>
              <a:t>  </a:t>
            </a:r>
            <a:r>
              <a:rPr lang="en-US" sz="1200" b="1" dirty="0" err="1">
                <a:solidFill>
                  <a:srgbClr val="008000"/>
                </a:solidFill>
              </a:rPr>
              <a:t>EIDs</a:t>
            </a:r>
            <a:r>
              <a:rPr lang="en-US" sz="1200" b="1" dirty="0">
                <a:solidFill>
                  <a:srgbClr val="008000"/>
                </a:solidFill>
              </a:rPr>
              <a:t> -&gt; Green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chemeClr val="accent2"/>
                </a:solidFill>
              </a:rPr>
              <a:t>  </a:t>
            </a:r>
            <a:r>
              <a:rPr lang="en-US" sz="1200" b="1" dirty="0">
                <a:solidFill>
                  <a:srgbClr val="C00000"/>
                </a:solidFill>
              </a:rPr>
              <a:t>Locators -&gt; Red</a:t>
            </a:r>
            <a:endParaRPr lang="en-US" sz="12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 smtClean="0">
                <a:solidFill>
                  <a:srgbClr val="000000"/>
                </a:solidFill>
              </a:rPr>
              <a:t>  Physical </a:t>
            </a:r>
            <a:r>
              <a:rPr lang="en-US" sz="1200" b="1" dirty="0">
                <a:solidFill>
                  <a:srgbClr val="000000"/>
                </a:solidFill>
              </a:rPr>
              <a:t>link</a:t>
            </a:r>
          </a:p>
        </p:txBody>
      </p:sp>
      <p:sp>
        <p:nvSpPr>
          <p:cNvPr id="301" name="Rectangle 2"/>
          <p:cNvSpPr txBox="1">
            <a:spLocks noChangeArrowheads="1"/>
          </p:cNvSpPr>
          <p:nvPr/>
        </p:nvSpPr>
        <p:spPr>
          <a:xfrm>
            <a:off x="488951" y="190500"/>
            <a:ext cx="8324849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LISP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-MN 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 Plane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Map-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Request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8" name="Text Box 40"/>
          <p:cNvSpPr txBox="1">
            <a:spLocks noChangeArrowheads="1"/>
          </p:cNvSpPr>
          <p:nvPr/>
        </p:nvSpPr>
        <p:spPr bwMode="auto">
          <a:xfrm>
            <a:off x="563755" y="1790700"/>
            <a:ext cx="1252153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4D4E4E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4D4E4E"/>
                </a:solidFill>
              </a:rPr>
              <a:t>PI EID-prefix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8000"/>
                </a:solidFill>
              </a:rPr>
              <a:t>2.0.0.0</a:t>
            </a:r>
            <a:r>
              <a:rPr lang="en-US" sz="1400" b="1" dirty="0" smtClean="0">
                <a:solidFill>
                  <a:srgbClr val="008000"/>
                </a:solidFill>
              </a:rPr>
              <a:t>/24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559" name="Text Box 40"/>
          <p:cNvSpPr txBox="1">
            <a:spLocks noChangeArrowheads="1"/>
          </p:cNvSpPr>
          <p:nvPr/>
        </p:nvSpPr>
        <p:spPr bwMode="auto">
          <a:xfrm>
            <a:off x="7755551" y="3367141"/>
            <a:ext cx="127187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4D4E4E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4D4E4E"/>
                </a:solidFill>
              </a:rPr>
              <a:t>LISP-MN EID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8000"/>
                </a:solidFill>
              </a:rPr>
              <a:t>3.0.0.3/32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225" name="Group 148"/>
          <p:cNvGrpSpPr/>
          <p:nvPr/>
        </p:nvGrpSpPr>
        <p:grpSpPr>
          <a:xfrm>
            <a:off x="7107798" y="2601740"/>
            <a:ext cx="690201" cy="1279826"/>
            <a:chOff x="1588498" y="4104074"/>
            <a:chExt cx="992023" cy="1692274"/>
          </a:xfrm>
        </p:grpSpPr>
        <p:pic>
          <p:nvPicPr>
            <p:cNvPr id="290" name="Picture 289" descr="Screen shot 2011-06-29 at 10.49.50 A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498" y="4104074"/>
              <a:ext cx="992023" cy="1692274"/>
            </a:xfrm>
            <a:prstGeom prst="rect">
              <a:avLst/>
            </a:prstGeom>
          </p:spPr>
        </p:pic>
        <p:grpSp>
          <p:nvGrpSpPr>
            <p:cNvPr id="226" name="Group 1455"/>
            <p:cNvGrpSpPr>
              <a:grpSpLocks noChangeAspect="1"/>
            </p:cNvGrpSpPr>
            <p:nvPr/>
          </p:nvGrpSpPr>
          <p:grpSpPr>
            <a:xfrm>
              <a:off x="1765644" y="5274062"/>
              <a:ext cx="531453" cy="364731"/>
              <a:chOff x="4485390" y="5424516"/>
              <a:chExt cx="309543" cy="274320"/>
            </a:xfrm>
          </p:grpSpPr>
          <p:sp>
            <p:nvSpPr>
              <p:cNvPr id="292" name="Curved Left Arrow 291"/>
              <p:cNvSpPr/>
              <p:nvPr/>
            </p:nvSpPr>
            <p:spPr>
              <a:xfrm flipH="1">
                <a:off x="4485390" y="5449110"/>
                <a:ext cx="154336" cy="249726"/>
              </a:xfrm>
              <a:prstGeom prst="curvedLeftArrow">
                <a:avLst>
                  <a:gd name="adj1" fmla="val 26974"/>
                  <a:gd name="adj2" fmla="val 48709"/>
                  <a:gd name="adj3" fmla="val 33571"/>
                </a:avLst>
              </a:prstGeom>
              <a:solidFill>
                <a:srgbClr val="C0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Curved Left Arrow 292"/>
              <p:cNvSpPr/>
              <p:nvPr/>
            </p:nvSpPr>
            <p:spPr>
              <a:xfrm rot="10800000" flipH="1">
                <a:off x="4642383" y="5424516"/>
                <a:ext cx="152550" cy="249726"/>
              </a:xfrm>
              <a:prstGeom prst="curvedLeftArrow">
                <a:avLst>
                  <a:gd name="adj1" fmla="val 26974"/>
                  <a:gd name="adj2" fmla="val 48709"/>
                  <a:gd name="adj3" fmla="val 33571"/>
                </a:avLst>
              </a:prstGeom>
              <a:solidFill>
                <a:srgbClr val="00B050"/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12" name="Text Box 42"/>
          <p:cNvSpPr txBox="1">
            <a:spLocks noChangeArrowheads="1"/>
          </p:cNvSpPr>
          <p:nvPr/>
        </p:nvSpPr>
        <p:spPr bwMode="auto">
          <a:xfrm>
            <a:off x="214313" y="4537075"/>
            <a:ext cx="2193925" cy="49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DNS entry:</a:t>
            </a:r>
          </a:p>
          <a:p>
            <a:pPr>
              <a:spcBef>
                <a:spcPts val="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D.abc.com    A    </a:t>
            </a:r>
            <a:r>
              <a:rPr lang="en-US" sz="1400" b="1" dirty="0">
                <a:solidFill>
                  <a:srgbClr val="008000"/>
                </a:solidFill>
                <a:latin typeface="+mn-lt"/>
              </a:rPr>
              <a:t>3.0.0.3</a:t>
            </a:r>
          </a:p>
        </p:txBody>
      </p:sp>
      <p:grpSp>
        <p:nvGrpSpPr>
          <p:cNvPr id="227" name="Group 107"/>
          <p:cNvGrpSpPr>
            <a:grpSpLocks/>
          </p:cNvGrpSpPr>
          <p:nvPr/>
        </p:nvGrpSpPr>
        <p:grpSpPr bwMode="auto">
          <a:xfrm>
            <a:off x="1816100" y="3733800"/>
            <a:ext cx="1039813" cy="938212"/>
            <a:chOff x="1449947" y="1208818"/>
            <a:chExt cx="1040892" cy="940264"/>
          </a:xfrm>
        </p:grpSpPr>
        <p:sp>
          <p:nvSpPr>
            <p:cNvPr id="314" name="Line 36"/>
            <p:cNvSpPr>
              <a:spLocks noChangeShapeType="1"/>
            </p:cNvSpPr>
            <p:nvPr/>
          </p:nvSpPr>
          <p:spPr bwMode="auto">
            <a:xfrm flipH="1" flipV="1">
              <a:off x="1691496" y="1208818"/>
              <a:ext cx="320655" cy="774306"/>
            </a:xfrm>
            <a:prstGeom prst="line">
              <a:avLst/>
            </a:prstGeom>
            <a:noFill/>
            <a:ln w="19050">
              <a:solidFill>
                <a:srgbClr val="4D4E4E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1449947" y="1738611"/>
              <a:ext cx="1040892" cy="410471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00FF"/>
              </a:solidFill>
            </a:ln>
          </p:spPr>
          <p:txBody>
            <a:bodyPr anchor="ctr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FFFF00"/>
                  </a:solidFill>
                  <a:ea typeface="Arial" charset="0"/>
                  <a:cs typeface="Arial" charset="0"/>
                </a:rPr>
                <a:t>How do I get to 3.0.0.3?</a:t>
              </a:r>
            </a:p>
          </p:txBody>
        </p:sp>
      </p:grpSp>
      <p:grpSp>
        <p:nvGrpSpPr>
          <p:cNvPr id="228" name="Group 299"/>
          <p:cNvGrpSpPr>
            <a:grpSpLocks/>
          </p:cNvGrpSpPr>
          <p:nvPr/>
        </p:nvGrpSpPr>
        <p:grpSpPr bwMode="auto">
          <a:xfrm>
            <a:off x="2563813" y="3028950"/>
            <a:ext cx="1868487" cy="3168650"/>
            <a:chOff x="2576511" y="2819401"/>
            <a:chExt cx="1868487" cy="3168649"/>
          </a:xfrm>
        </p:grpSpPr>
        <p:grpSp>
          <p:nvGrpSpPr>
            <p:cNvPr id="229" name="Group 108"/>
            <p:cNvGrpSpPr>
              <a:grpSpLocks/>
            </p:cNvGrpSpPr>
            <p:nvPr/>
          </p:nvGrpSpPr>
          <p:grpSpPr bwMode="auto">
            <a:xfrm>
              <a:off x="2576509" y="3053267"/>
              <a:ext cx="1868487" cy="2934783"/>
              <a:chOff x="3555700" y="109280"/>
              <a:chExt cx="1869402" cy="2933940"/>
            </a:xfrm>
          </p:grpSpPr>
          <p:sp>
            <p:nvSpPr>
              <p:cNvPr id="321" name="Line 36"/>
              <p:cNvSpPr>
                <a:spLocks noChangeShapeType="1"/>
              </p:cNvSpPr>
              <p:nvPr/>
            </p:nvSpPr>
            <p:spPr bwMode="auto">
              <a:xfrm>
                <a:off x="3889963" y="109280"/>
                <a:ext cx="494675" cy="1798820"/>
              </a:xfrm>
              <a:prstGeom prst="line">
                <a:avLst/>
              </a:prstGeom>
              <a:noFill/>
              <a:ln w="1905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0" name="Group 46"/>
              <p:cNvGrpSpPr>
                <a:grpSpLocks/>
              </p:cNvGrpSpPr>
              <p:nvPr/>
            </p:nvGrpSpPr>
            <p:grpSpPr bwMode="auto">
              <a:xfrm>
                <a:off x="3888401" y="1416032"/>
                <a:ext cx="1536701" cy="1627188"/>
                <a:chOff x="2906" y="313"/>
                <a:chExt cx="968" cy="1025"/>
              </a:xfrm>
            </p:grpSpPr>
            <p:sp>
              <p:nvSpPr>
                <p:cNvPr id="324" name="AutoShape 47"/>
                <p:cNvSpPr>
                  <a:spLocks noChangeArrowheads="1"/>
                </p:cNvSpPr>
                <p:nvPr/>
              </p:nvSpPr>
              <p:spPr bwMode="auto">
                <a:xfrm>
                  <a:off x="2906" y="313"/>
                  <a:ext cx="968" cy="102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5400" dir="18900000" algn="ctr" rotWithShape="0">
                    <a:schemeClr val="bg2"/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ea typeface="ＭＳ Ｐゴシック" charset="-128"/>
                    <a:cs typeface="Arial" charset="0"/>
                  </a:endParaRPr>
                </a:p>
              </p:txBody>
            </p:sp>
            <p:grpSp>
              <p:nvGrpSpPr>
                <p:cNvPr id="235" name="Group 48"/>
                <p:cNvGrpSpPr>
                  <a:grpSpLocks/>
                </p:cNvGrpSpPr>
                <p:nvPr/>
              </p:nvGrpSpPr>
              <p:grpSpPr bwMode="auto">
                <a:xfrm>
                  <a:off x="2956" y="789"/>
                  <a:ext cx="865" cy="491"/>
                  <a:chOff x="1996" y="633"/>
                  <a:chExt cx="865" cy="491"/>
                </a:xfrm>
              </p:grpSpPr>
              <p:grpSp>
                <p:nvGrpSpPr>
                  <p:cNvPr id="236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1996" y="633"/>
                    <a:ext cx="865" cy="491"/>
                    <a:chOff x="1283" y="1057"/>
                    <a:chExt cx="959" cy="174"/>
                  </a:xfrm>
                </p:grpSpPr>
                <p:sp>
                  <p:nvSpPr>
                    <p:cNvPr id="346" name="AutoShap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3" y="1058"/>
                      <a:ext cx="959" cy="17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C0C0C4"/>
                    </a:solidFill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>
                      <a:outerShdw dist="25400" dir="18900000" algn="ctr" rotWithShape="0">
                        <a:schemeClr val="bg2"/>
                      </a:outerShdw>
                    </a:effectLst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defRPr/>
                      </a:pPr>
                      <a:endParaRPr lang="en-US">
                        <a:ea typeface="ＭＳ Ｐゴシック" charset="-128"/>
                        <a:cs typeface="Arial" charset="0"/>
                      </a:endParaRPr>
                    </a:p>
                  </p:txBody>
                </p:sp>
                <p:sp>
                  <p:nvSpPr>
                    <p:cNvPr id="347" name="Text Box 1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7" y="1057"/>
                      <a:ext cx="927" cy="5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</a:rPr>
                        <a:t>11.0.0.1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</a:rPr>
                        <a:t>-&gt;</a:t>
                      </a:r>
                      <a:r>
                        <a:rPr lang="en-US" sz="1100" b="1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100" b="1">
                          <a:solidFill>
                            <a:srgbClr val="008000"/>
                          </a:solidFill>
                        </a:rPr>
                        <a:t>3.0.0.3</a:t>
                      </a:r>
                      <a:endParaRPr lang="en-US" sz="1800" b="1">
                        <a:solidFill>
                          <a:srgbClr val="008000"/>
                        </a:solidFill>
                      </a:endParaRPr>
                    </a:p>
                  </p:txBody>
                </p:sp>
              </p:grpSp>
              <p:sp>
                <p:nvSpPr>
                  <p:cNvPr id="345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746"/>
                    <a:ext cx="675" cy="3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>
                        <a:solidFill>
                          <a:srgbClr val="000000"/>
                        </a:solidFill>
                      </a:rPr>
                      <a:t>Map-Request</a:t>
                    </a:r>
                  </a:p>
                  <a:p>
                    <a:pPr algn="ctr"/>
                    <a:r>
                      <a:rPr lang="en-US" sz="1100" b="1">
                        <a:solidFill>
                          <a:srgbClr val="000000"/>
                        </a:solidFill>
                      </a:rPr>
                      <a:t>(udp 4342)</a:t>
                    </a:r>
                    <a:r>
                      <a:rPr lang="en-US" sz="1100" b="1">
                        <a:solidFill>
                          <a:schemeClr val="bg2"/>
                        </a:solidFill>
                      </a:rPr>
                      <a:t/>
                    </a:r>
                    <a:br>
                      <a:rPr lang="en-US" sz="1100" b="1">
                        <a:solidFill>
                          <a:schemeClr val="bg2"/>
                        </a:solidFill>
                      </a:rPr>
                    </a:br>
                    <a:r>
                      <a:rPr lang="en-US" sz="1100" b="1">
                        <a:solidFill>
                          <a:srgbClr val="5C005C"/>
                        </a:solidFill>
                      </a:rPr>
                      <a:t>nonce</a:t>
                    </a:r>
                  </a:p>
                </p:txBody>
              </p:sp>
            </p:grpSp>
            <p:grpSp>
              <p:nvGrpSpPr>
                <p:cNvPr id="237" name="Group 53"/>
                <p:cNvGrpSpPr>
                  <a:grpSpLocks/>
                </p:cNvGrpSpPr>
                <p:nvPr/>
              </p:nvGrpSpPr>
              <p:grpSpPr bwMode="auto">
                <a:xfrm>
                  <a:off x="2943" y="351"/>
                  <a:ext cx="885" cy="407"/>
                  <a:chOff x="2410" y="735"/>
                  <a:chExt cx="885" cy="407"/>
                </a:xfrm>
              </p:grpSpPr>
              <p:grpSp>
                <p:nvGrpSpPr>
                  <p:cNvPr id="238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2410" y="735"/>
                    <a:ext cx="885" cy="407"/>
                    <a:chOff x="1276" y="1112"/>
                    <a:chExt cx="982" cy="145"/>
                  </a:xfrm>
                </p:grpSpPr>
                <p:sp>
                  <p:nvSpPr>
                    <p:cNvPr id="339" name="AutoShap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9" y="1120"/>
                      <a:ext cx="959" cy="137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A5B8C4"/>
                    </a:solidFill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>
                      <a:outerShdw dist="25400" dir="18900000" algn="ctr" rotWithShape="0">
                        <a:schemeClr val="bg2"/>
                      </a:outerShdw>
                    </a:effectLst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defRPr/>
                      </a:pPr>
                      <a:endParaRPr lang="en-US">
                        <a:ea typeface="ＭＳ Ｐゴシック" charset="-128"/>
                        <a:cs typeface="Arial" charset="0"/>
                      </a:endParaRPr>
                    </a:p>
                  </p:txBody>
                </p:sp>
                <p:sp>
                  <p:nvSpPr>
                    <p:cNvPr id="343" name="Text Box 1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76" y="1112"/>
                      <a:ext cx="982" cy="5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100" b="1">
                          <a:solidFill>
                            <a:srgbClr val="C00000"/>
                          </a:solidFill>
                        </a:rPr>
                        <a:t>11.0.0.1 -&gt; 65.1.1.1</a:t>
                      </a:r>
                      <a:endParaRPr lang="en-US" sz="1800" b="1">
                        <a:solidFill>
                          <a:srgbClr val="C00000"/>
                        </a:solidFill>
                      </a:endParaRPr>
                    </a:p>
                  </p:txBody>
                </p:sp>
              </p:grpSp>
              <p:sp>
                <p:nvSpPr>
                  <p:cNvPr id="33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2572" y="866"/>
                    <a:ext cx="561" cy="2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>
                        <a:solidFill>
                          <a:srgbClr val="000000"/>
                        </a:solidFill>
                      </a:rPr>
                      <a:t>LISP ECM</a:t>
                    </a:r>
                  </a:p>
                  <a:p>
                    <a:pPr algn="ctr"/>
                    <a:r>
                      <a:rPr lang="en-US" sz="1100" b="1">
                        <a:solidFill>
                          <a:srgbClr val="000000"/>
                        </a:solidFill>
                      </a:rPr>
                      <a:t>(udp 4342)</a:t>
                    </a:r>
                  </a:p>
                </p:txBody>
              </p:sp>
            </p:grpSp>
          </p:grpSp>
          <p:sp>
            <p:nvSpPr>
              <p:cNvPr id="323" name="Rectangle 79"/>
              <p:cNvSpPr>
                <a:spLocks noChangeArrowheads="1"/>
              </p:cNvSpPr>
              <p:nvPr/>
            </p:nvSpPr>
            <p:spPr bwMode="auto">
              <a:xfrm>
                <a:off x="3555700" y="2477154"/>
                <a:ext cx="372926" cy="266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[1]</a:t>
                </a:r>
              </a:p>
            </p:txBody>
          </p:sp>
        </p:grpSp>
        <p:pic>
          <p:nvPicPr>
            <p:cNvPr id="320" name="Picture 289" descr="MapsIcon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54300" y="2819401"/>
              <a:ext cx="357630" cy="357630"/>
            </a:xfrm>
            <a:prstGeom prst="rect">
              <a:avLst/>
            </a:prstGeom>
            <a:solidFill>
              <a:srgbClr val="F1FFED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  <p:grpSp>
        <p:nvGrpSpPr>
          <p:cNvPr id="239" name="Group 306"/>
          <p:cNvGrpSpPr>
            <a:grpSpLocks/>
          </p:cNvGrpSpPr>
          <p:nvPr/>
        </p:nvGrpSpPr>
        <p:grpSpPr bwMode="auto">
          <a:xfrm>
            <a:off x="3762375" y="1995488"/>
            <a:ext cx="1539875" cy="3006725"/>
            <a:chOff x="3705225" y="1787525"/>
            <a:chExt cx="1539875" cy="3006725"/>
          </a:xfrm>
        </p:grpSpPr>
        <p:grpSp>
          <p:nvGrpSpPr>
            <p:cNvPr id="240" name="Group 334"/>
            <p:cNvGrpSpPr>
              <a:grpSpLocks/>
            </p:cNvGrpSpPr>
            <p:nvPr/>
          </p:nvGrpSpPr>
          <p:grpSpPr bwMode="auto">
            <a:xfrm>
              <a:off x="3705225" y="1787525"/>
              <a:ext cx="1539875" cy="3006725"/>
              <a:chOff x="3717933" y="1921103"/>
              <a:chExt cx="1539867" cy="3006496"/>
            </a:xfrm>
          </p:grpSpPr>
          <p:sp>
            <p:nvSpPr>
              <p:cNvPr id="361" name="Line 38"/>
              <p:cNvSpPr>
                <a:spLocks noChangeShapeType="1"/>
              </p:cNvSpPr>
              <p:nvPr/>
            </p:nvSpPr>
            <p:spPr bwMode="auto">
              <a:xfrm>
                <a:off x="4038601" y="2235200"/>
                <a:ext cx="1219199" cy="269239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Rectangle 80"/>
              <p:cNvSpPr>
                <a:spLocks noChangeArrowheads="1"/>
              </p:cNvSpPr>
              <p:nvPr/>
            </p:nvSpPr>
            <p:spPr bwMode="auto">
              <a:xfrm>
                <a:off x="4773650" y="4421412"/>
                <a:ext cx="372741" cy="266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[2]</a:t>
                </a:r>
              </a:p>
            </p:txBody>
          </p:sp>
          <p:sp>
            <p:nvSpPr>
              <p:cNvPr id="367" name="Text Box 87"/>
              <p:cNvSpPr txBox="1">
                <a:spLocks noChangeArrowheads="1"/>
              </p:cNvSpPr>
              <p:nvPr/>
            </p:nvSpPr>
            <p:spPr bwMode="auto">
              <a:xfrm>
                <a:off x="3717933" y="1921103"/>
                <a:ext cx="184665" cy="461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 </a:t>
                </a:r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pic>
          <p:nvPicPr>
            <p:cNvPr id="359" name="Picture 314" descr="MapsIcon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79436" y="1935290"/>
              <a:ext cx="365760" cy="365760"/>
            </a:xfrm>
            <a:prstGeom prst="rect">
              <a:avLst/>
            </a:prstGeom>
            <a:solidFill>
              <a:srgbClr val="F1FFED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  <p:grpSp>
        <p:nvGrpSpPr>
          <p:cNvPr id="241" name="Group 309"/>
          <p:cNvGrpSpPr>
            <a:grpSpLocks/>
          </p:cNvGrpSpPr>
          <p:nvPr/>
        </p:nvGrpSpPr>
        <p:grpSpPr bwMode="auto">
          <a:xfrm>
            <a:off x="4700590" y="2100263"/>
            <a:ext cx="893760" cy="2914650"/>
            <a:chOff x="4643928" y="1892301"/>
            <a:chExt cx="893265" cy="2914651"/>
          </a:xfrm>
        </p:grpSpPr>
        <p:grpSp>
          <p:nvGrpSpPr>
            <p:cNvPr id="242" name="Group 333"/>
            <p:cNvGrpSpPr>
              <a:grpSpLocks/>
            </p:cNvGrpSpPr>
            <p:nvPr/>
          </p:nvGrpSpPr>
          <p:grpSpPr bwMode="auto">
            <a:xfrm>
              <a:off x="4895850" y="2078036"/>
              <a:ext cx="641343" cy="2728912"/>
              <a:chOff x="4883000" y="2211594"/>
              <a:chExt cx="641500" cy="2728707"/>
            </a:xfrm>
          </p:grpSpPr>
          <p:sp>
            <p:nvSpPr>
              <p:cNvPr id="391" name="Rectangle 81"/>
              <p:cNvSpPr>
                <a:spLocks noChangeArrowheads="1"/>
              </p:cNvSpPr>
              <p:nvPr/>
            </p:nvSpPr>
            <p:spPr bwMode="auto">
              <a:xfrm>
                <a:off x="5122785" y="4421411"/>
                <a:ext cx="372834" cy="266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[3]</a:t>
                </a:r>
              </a:p>
            </p:txBody>
          </p:sp>
          <p:sp>
            <p:nvSpPr>
              <p:cNvPr id="392" name="Line 38"/>
              <p:cNvSpPr>
                <a:spLocks noChangeShapeType="1"/>
              </p:cNvSpPr>
              <p:nvPr/>
            </p:nvSpPr>
            <p:spPr bwMode="auto">
              <a:xfrm>
                <a:off x="4883000" y="2211594"/>
                <a:ext cx="641500" cy="27287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74" name="Picture 324" descr="MapsIcon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928" y="1892301"/>
              <a:ext cx="365760" cy="365760"/>
            </a:xfrm>
            <a:prstGeom prst="rect">
              <a:avLst/>
            </a:prstGeom>
            <a:solidFill>
              <a:srgbClr val="F1FFED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  <p:grpSp>
        <p:nvGrpSpPr>
          <p:cNvPr id="243" name="Group 307"/>
          <p:cNvGrpSpPr>
            <a:grpSpLocks/>
          </p:cNvGrpSpPr>
          <p:nvPr/>
        </p:nvGrpSpPr>
        <p:grpSpPr bwMode="auto">
          <a:xfrm>
            <a:off x="5554667" y="2138363"/>
            <a:ext cx="380151" cy="2876550"/>
            <a:chOff x="5498140" y="1930401"/>
            <a:chExt cx="380050" cy="2876554"/>
          </a:xfrm>
        </p:grpSpPr>
        <p:grpSp>
          <p:nvGrpSpPr>
            <p:cNvPr id="244" name="Group 332"/>
            <p:cNvGrpSpPr>
              <a:grpSpLocks/>
            </p:cNvGrpSpPr>
            <p:nvPr/>
          </p:nvGrpSpPr>
          <p:grpSpPr bwMode="auto">
            <a:xfrm>
              <a:off x="5505447" y="2230437"/>
              <a:ext cx="372743" cy="2576514"/>
              <a:chOff x="5505852" y="2363975"/>
              <a:chExt cx="372609" cy="2576330"/>
            </a:xfrm>
          </p:grpSpPr>
          <p:sp>
            <p:nvSpPr>
              <p:cNvPr id="405" name="Rectangle 81"/>
              <p:cNvSpPr>
                <a:spLocks noChangeArrowheads="1"/>
              </p:cNvSpPr>
              <p:nvPr/>
            </p:nvSpPr>
            <p:spPr bwMode="auto">
              <a:xfrm>
                <a:off x="5505852" y="4421415"/>
                <a:ext cx="372609" cy="266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[4]</a:t>
                </a:r>
              </a:p>
            </p:txBody>
          </p:sp>
          <p:sp>
            <p:nvSpPr>
              <p:cNvPr id="426" name="Line 38"/>
              <p:cNvSpPr>
                <a:spLocks noChangeShapeType="1"/>
              </p:cNvSpPr>
              <p:nvPr/>
            </p:nvSpPr>
            <p:spPr bwMode="auto">
              <a:xfrm>
                <a:off x="5734373" y="2363975"/>
                <a:ext cx="107575" cy="25763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404" name="Picture 331" descr="MapsIcon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98140" y="1930401"/>
              <a:ext cx="365762" cy="365761"/>
            </a:xfrm>
            <a:prstGeom prst="rect">
              <a:avLst/>
            </a:prstGeom>
            <a:solidFill>
              <a:srgbClr val="F1FFED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  <p:grpSp>
        <p:nvGrpSpPr>
          <p:cNvPr id="245" name="Group 46"/>
          <p:cNvGrpSpPr>
            <a:grpSpLocks/>
          </p:cNvGrpSpPr>
          <p:nvPr/>
        </p:nvGrpSpPr>
        <p:grpSpPr bwMode="auto">
          <a:xfrm>
            <a:off x="4816475" y="4827588"/>
            <a:ext cx="1508125" cy="887412"/>
            <a:chOff x="2918" y="790"/>
            <a:chExt cx="951" cy="559"/>
          </a:xfrm>
        </p:grpSpPr>
        <p:sp>
          <p:nvSpPr>
            <p:cNvPr id="428" name="AutoShape 47"/>
            <p:cNvSpPr>
              <a:spLocks noChangeArrowheads="1"/>
            </p:cNvSpPr>
            <p:nvPr/>
          </p:nvSpPr>
          <p:spPr bwMode="auto">
            <a:xfrm>
              <a:off x="2918" y="790"/>
              <a:ext cx="951" cy="5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3241" dir="189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ea typeface="ＭＳ Ｐゴシック" charset="-128"/>
                <a:cs typeface="Arial" charset="0"/>
              </a:endParaRPr>
            </a:p>
          </p:txBody>
        </p:sp>
        <p:grpSp>
          <p:nvGrpSpPr>
            <p:cNvPr id="246" name="Group 48"/>
            <p:cNvGrpSpPr>
              <a:grpSpLocks/>
            </p:cNvGrpSpPr>
            <p:nvPr/>
          </p:nvGrpSpPr>
          <p:grpSpPr bwMode="auto">
            <a:xfrm>
              <a:off x="2950" y="815"/>
              <a:ext cx="865" cy="495"/>
              <a:chOff x="1990" y="659"/>
              <a:chExt cx="865" cy="495"/>
            </a:xfrm>
          </p:grpSpPr>
          <p:grpSp>
            <p:nvGrpSpPr>
              <p:cNvPr id="247" name="Group 121"/>
              <p:cNvGrpSpPr>
                <a:grpSpLocks/>
              </p:cNvGrpSpPr>
              <p:nvPr/>
            </p:nvGrpSpPr>
            <p:grpSpPr bwMode="auto">
              <a:xfrm>
                <a:off x="1990" y="659"/>
                <a:ext cx="865" cy="495"/>
                <a:chOff x="1277" y="1064"/>
                <a:chExt cx="961" cy="175"/>
              </a:xfrm>
            </p:grpSpPr>
            <p:sp>
              <p:nvSpPr>
                <p:cNvPr id="441" name="AutoShape 122"/>
                <p:cNvSpPr>
                  <a:spLocks noChangeArrowheads="1"/>
                </p:cNvSpPr>
                <p:nvPr/>
              </p:nvSpPr>
              <p:spPr bwMode="auto">
                <a:xfrm>
                  <a:off x="1277" y="1068"/>
                  <a:ext cx="961" cy="17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0C0C4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>
                  <a:outerShdw dist="25400" dir="18900000" algn="ctr" rotWithShape="0">
                    <a:schemeClr val="bg2"/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 sz="2000"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442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1284" y="1064"/>
                  <a:ext cx="928" cy="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100" b="1">
                      <a:solidFill>
                        <a:srgbClr val="C00000"/>
                      </a:solidFill>
                    </a:rPr>
                    <a:t>11.0.0.1 </a:t>
                  </a:r>
                  <a:r>
                    <a:rPr lang="en-US" sz="1100" b="1">
                      <a:solidFill>
                        <a:srgbClr val="000000"/>
                      </a:solidFill>
                    </a:rPr>
                    <a:t>-&gt;</a:t>
                  </a:r>
                  <a:r>
                    <a:rPr lang="en-US" sz="1100" b="1">
                      <a:solidFill>
                        <a:srgbClr val="00B050"/>
                      </a:solidFill>
                    </a:rPr>
                    <a:t> </a:t>
                  </a:r>
                  <a:r>
                    <a:rPr lang="en-US" sz="1100" b="1">
                      <a:solidFill>
                        <a:srgbClr val="008000"/>
                      </a:solidFill>
                    </a:rPr>
                    <a:t>3.0.0.3</a:t>
                  </a:r>
                  <a:endParaRPr lang="en-US" sz="1800" b="1">
                    <a:solidFill>
                      <a:srgbClr val="008000"/>
                    </a:solidFill>
                  </a:endParaRPr>
                </a:p>
              </p:txBody>
            </p:sp>
          </p:grpSp>
          <p:sp>
            <p:nvSpPr>
              <p:cNvPr id="438" name="Rectangle 52"/>
              <p:cNvSpPr>
                <a:spLocks noChangeArrowheads="1"/>
              </p:cNvSpPr>
              <p:nvPr/>
            </p:nvSpPr>
            <p:spPr bwMode="auto">
              <a:xfrm>
                <a:off x="2078" y="782"/>
                <a:ext cx="675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100" b="1">
                    <a:solidFill>
                      <a:srgbClr val="000000"/>
                    </a:solidFill>
                  </a:rPr>
                  <a:t>Map-Request</a:t>
                </a:r>
              </a:p>
              <a:p>
                <a:pPr algn="ctr"/>
                <a:r>
                  <a:rPr lang="en-US" sz="1100" b="1">
                    <a:solidFill>
                      <a:srgbClr val="000000"/>
                    </a:solidFill>
                  </a:rPr>
                  <a:t>(udp 4342)</a:t>
                </a:r>
              </a:p>
              <a:p>
                <a:pPr algn="ctr"/>
                <a:r>
                  <a:rPr lang="en-US" sz="1100" b="1">
                    <a:solidFill>
                      <a:srgbClr val="5C005C"/>
                    </a:solidFill>
                  </a:rPr>
                  <a:t>nonce</a:t>
                </a:r>
              </a:p>
            </p:txBody>
          </p:sp>
        </p:grpSp>
      </p:grpSp>
      <p:sp>
        <p:nvSpPr>
          <p:cNvPr id="523" name="Freeform 522"/>
          <p:cNvSpPr/>
          <p:nvPr/>
        </p:nvSpPr>
        <p:spPr>
          <a:xfrm rot="7527774">
            <a:off x="1085513" y="3141903"/>
            <a:ext cx="218460" cy="742537"/>
          </a:xfrm>
          <a:custGeom>
            <a:avLst/>
            <a:gdLst>
              <a:gd name="connsiteX0" fmla="*/ 416983 w 594783"/>
              <a:gd name="connsiteY0" fmla="*/ 1739900 h 1739900"/>
              <a:gd name="connsiteX1" fmla="*/ 569383 w 594783"/>
              <a:gd name="connsiteY1" fmla="*/ 1346200 h 1739900"/>
              <a:gd name="connsiteX2" fmla="*/ 569383 w 594783"/>
              <a:gd name="connsiteY2" fmla="*/ 939800 h 1739900"/>
              <a:gd name="connsiteX3" fmla="*/ 467783 w 594783"/>
              <a:gd name="connsiteY3" fmla="*/ 647700 h 1739900"/>
              <a:gd name="connsiteX4" fmla="*/ 302683 w 594783"/>
              <a:gd name="connsiteY4" fmla="*/ 533400 h 1739900"/>
              <a:gd name="connsiteX5" fmla="*/ 48683 w 594783"/>
              <a:gd name="connsiteY5" fmla="*/ 228600 h 1739900"/>
              <a:gd name="connsiteX6" fmla="*/ 10583 w 594783"/>
              <a:gd name="connsiteY6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56166"/>
              <a:gd name="connsiteY0" fmla="*/ 1739900 h 1739900"/>
              <a:gd name="connsiteX1" fmla="*/ 569383 w 656166"/>
              <a:gd name="connsiteY1" fmla="*/ 1346200 h 1739900"/>
              <a:gd name="connsiteX2" fmla="*/ 569383 w 656166"/>
              <a:gd name="connsiteY2" fmla="*/ 939800 h 1739900"/>
              <a:gd name="connsiteX3" fmla="*/ 48683 w 656166"/>
              <a:gd name="connsiteY3" fmla="*/ 228600 h 1739900"/>
              <a:gd name="connsiteX4" fmla="*/ 10583 w 656166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3462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381000 h 1739900"/>
              <a:gd name="connsiteX4" fmla="*/ 10583 w 590550"/>
              <a:gd name="connsiteY4" fmla="*/ 0 h 1739900"/>
              <a:gd name="connsiteX0" fmla="*/ 416983 w 514350"/>
              <a:gd name="connsiteY0" fmla="*/ 1739900 h 1739900"/>
              <a:gd name="connsiteX1" fmla="*/ 493183 w 514350"/>
              <a:gd name="connsiteY1" fmla="*/ 1130300 h 1739900"/>
              <a:gd name="connsiteX2" fmla="*/ 289983 w 514350"/>
              <a:gd name="connsiteY2" fmla="*/ 723900 h 1739900"/>
              <a:gd name="connsiteX3" fmla="*/ 48683 w 514350"/>
              <a:gd name="connsiteY3" fmla="*/ 381000 h 1739900"/>
              <a:gd name="connsiteX4" fmla="*/ 10583 w 514350"/>
              <a:gd name="connsiteY4" fmla="*/ 0 h 1739900"/>
              <a:gd name="connsiteX0" fmla="*/ 368300 w 465667"/>
              <a:gd name="connsiteY0" fmla="*/ 1358900 h 1358900"/>
              <a:gd name="connsiteX1" fmla="*/ 444500 w 465667"/>
              <a:gd name="connsiteY1" fmla="*/ 749300 h 1358900"/>
              <a:gd name="connsiteX2" fmla="*/ 241300 w 465667"/>
              <a:gd name="connsiteY2" fmla="*/ 342900 h 1358900"/>
              <a:gd name="connsiteX3" fmla="*/ 0 w 465667"/>
              <a:gd name="connsiteY3" fmla="*/ 0 h 1358900"/>
              <a:gd name="connsiteX0" fmla="*/ 127000 w 224367"/>
              <a:gd name="connsiteY0" fmla="*/ 1016000 h 1016000"/>
              <a:gd name="connsiteX1" fmla="*/ 203200 w 224367"/>
              <a:gd name="connsiteY1" fmla="*/ 406400 h 1016000"/>
              <a:gd name="connsiteX2" fmla="*/ 0 w 224367"/>
              <a:gd name="connsiteY2" fmla="*/ 0 h 1016000"/>
              <a:gd name="connsiteX0" fmla="*/ 127000 w 224367"/>
              <a:gd name="connsiteY0" fmla="*/ 1016000 h 1016000"/>
              <a:gd name="connsiteX1" fmla="*/ 203200 w 224367"/>
              <a:gd name="connsiteY1" fmla="*/ 406400 h 1016000"/>
              <a:gd name="connsiteX2" fmla="*/ 0 w 224367"/>
              <a:gd name="connsiteY2" fmla="*/ 0 h 1016000"/>
              <a:gd name="connsiteX0" fmla="*/ 127000 w 224367"/>
              <a:gd name="connsiteY0" fmla="*/ 1016000 h 1016000"/>
              <a:gd name="connsiteX1" fmla="*/ 203200 w 224367"/>
              <a:gd name="connsiteY1" fmla="*/ 406400 h 1016000"/>
              <a:gd name="connsiteX2" fmla="*/ 0 w 224367"/>
              <a:gd name="connsiteY2" fmla="*/ 0 h 1016000"/>
              <a:gd name="connsiteX0" fmla="*/ 127000 w 218460"/>
              <a:gd name="connsiteY0" fmla="*/ 1016000 h 1016000"/>
              <a:gd name="connsiteX1" fmla="*/ 197293 w 218460"/>
              <a:gd name="connsiteY1" fmla="*/ 549234 h 1016000"/>
              <a:gd name="connsiteX2" fmla="*/ 0 w 218460"/>
              <a:gd name="connsiteY2" fmla="*/ 0 h 1016000"/>
              <a:gd name="connsiteX0" fmla="*/ 127000 w 218460"/>
              <a:gd name="connsiteY0" fmla="*/ 1016000 h 1016000"/>
              <a:gd name="connsiteX1" fmla="*/ 197293 w 218460"/>
              <a:gd name="connsiteY1" fmla="*/ 549234 h 1016000"/>
              <a:gd name="connsiteX2" fmla="*/ 0 w 218460"/>
              <a:gd name="connsiteY2" fmla="*/ 0 h 1016000"/>
              <a:gd name="connsiteX0" fmla="*/ 127000 w 218460"/>
              <a:gd name="connsiteY0" fmla="*/ 1016000 h 1016000"/>
              <a:gd name="connsiteX1" fmla="*/ 197293 w 218460"/>
              <a:gd name="connsiteY1" fmla="*/ 549234 h 1016000"/>
              <a:gd name="connsiteX2" fmla="*/ 0 w 218460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460" h="1016000">
                <a:moveTo>
                  <a:pt x="127000" y="1016000"/>
                </a:moveTo>
                <a:cubicBezTo>
                  <a:pt x="190500" y="885825"/>
                  <a:pt x="218460" y="718567"/>
                  <a:pt x="197293" y="549234"/>
                </a:cubicBezTo>
                <a:cubicBezTo>
                  <a:pt x="156071" y="310991"/>
                  <a:pt x="129558" y="319447"/>
                  <a:pt x="0" y="0"/>
                </a:cubicBezTo>
              </a:path>
            </a:pathLst>
          </a:cu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Freeform 91"/>
          <p:cNvSpPr>
            <a:spLocks/>
          </p:cNvSpPr>
          <p:nvPr/>
        </p:nvSpPr>
        <p:spPr bwMode="auto">
          <a:xfrm flipV="1">
            <a:off x="2184400" y="2590800"/>
            <a:ext cx="1092200" cy="982663"/>
          </a:xfrm>
          <a:custGeom>
            <a:avLst/>
            <a:gdLst>
              <a:gd name="T0" fmla="*/ 0 w 453"/>
              <a:gd name="T1" fmla="*/ 0 h 249"/>
              <a:gd name="T2" fmla="*/ 2147483647 w 453"/>
              <a:gd name="T3" fmla="*/ 2147483647 h 249"/>
              <a:gd name="T4" fmla="*/ 2147483647 w 453"/>
              <a:gd name="T5" fmla="*/ 2147483647 h 249"/>
              <a:gd name="T6" fmla="*/ 0 60000 65536"/>
              <a:gd name="T7" fmla="*/ 0 60000 65536"/>
              <a:gd name="T8" fmla="*/ 0 60000 65536"/>
              <a:gd name="T9" fmla="*/ 0 w 453"/>
              <a:gd name="T10" fmla="*/ 0 h 249"/>
              <a:gd name="T11" fmla="*/ 453 w 453"/>
              <a:gd name="T12" fmla="*/ 249 h 2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49">
                <a:moveTo>
                  <a:pt x="0" y="0"/>
                </a:moveTo>
                <a:lnTo>
                  <a:pt x="444" y="135"/>
                </a:lnTo>
                <a:lnTo>
                  <a:pt x="453" y="249"/>
                </a:lnTo>
              </a:path>
            </a:pathLst>
          </a:custGeom>
          <a:noFill/>
          <a:ln w="57150" cap="rnd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Rectangle 35"/>
          <p:cNvSpPr>
            <a:spLocks noChangeArrowheads="1"/>
          </p:cNvSpPr>
          <p:nvPr/>
        </p:nvSpPr>
        <p:spPr bwMode="auto">
          <a:xfrm>
            <a:off x="5783263" y="1979613"/>
            <a:ext cx="774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66.2.2.2</a:t>
            </a:r>
          </a:p>
        </p:txBody>
      </p:sp>
      <p:grpSp>
        <p:nvGrpSpPr>
          <p:cNvPr id="248" name="Group 49"/>
          <p:cNvGrpSpPr>
            <a:grpSpLocks/>
          </p:cNvGrpSpPr>
          <p:nvPr/>
        </p:nvGrpSpPr>
        <p:grpSpPr bwMode="auto">
          <a:xfrm>
            <a:off x="261938" y="3365500"/>
            <a:ext cx="1417638" cy="1012825"/>
            <a:chOff x="117" y="1814"/>
            <a:chExt cx="893" cy="638"/>
          </a:xfrm>
        </p:grpSpPr>
        <p:grpSp>
          <p:nvGrpSpPr>
            <p:cNvPr id="249" name="Group 50"/>
            <p:cNvGrpSpPr>
              <a:grpSpLocks/>
            </p:cNvGrpSpPr>
            <p:nvPr/>
          </p:nvGrpSpPr>
          <p:grpSpPr bwMode="auto">
            <a:xfrm>
              <a:off x="117" y="2278"/>
              <a:ext cx="893" cy="174"/>
              <a:chOff x="1011" y="2938"/>
              <a:chExt cx="893" cy="174"/>
            </a:xfrm>
          </p:grpSpPr>
          <p:sp>
            <p:nvSpPr>
              <p:cNvPr id="233" name="AutoShape 51"/>
              <p:cNvSpPr>
                <a:spLocks noChangeArrowheads="1"/>
              </p:cNvSpPr>
              <p:nvPr/>
            </p:nvSpPr>
            <p:spPr bwMode="auto">
              <a:xfrm>
                <a:off x="1011" y="2942"/>
                <a:ext cx="893" cy="169"/>
              </a:xfrm>
              <a:prstGeom prst="roundRect">
                <a:avLst>
                  <a:gd name="adj" fmla="val 16667"/>
                </a:avLst>
              </a:prstGeom>
              <a:solidFill>
                <a:srgbClr val="E4F4E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12700" dist="25400" dir="18900000" algn="ctr" rotWithShape="0">
                  <a:schemeClr val="bg2"/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4" name="Text Box 52"/>
              <p:cNvSpPr txBox="1">
                <a:spLocks noChangeArrowheads="1"/>
              </p:cNvSpPr>
              <p:nvPr/>
            </p:nvSpPr>
            <p:spPr bwMode="auto">
              <a:xfrm>
                <a:off x="1017" y="2938"/>
                <a:ext cx="85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>
                    <a:solidFill>
                      <a:srgbClr val="008000"/>
                    </a:solidFill>
                  </a:rPr>
                  <a:t>2.0.0.2 -&gt; 3.0.0.3</a:t>
                </a:r>
                <a:endParaRPr lang="en-US" sz="1600" b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231" name="Line 53"/>
            <p:cNvSpPr>
              <a:spLocks noChangeShapeType="1"/>
            </p:cNvSpPr>
            <p:nvPr/>
          </p:nvSpPr>
          <p:spPr bwMode="auto">
            <a:xfrm flipV="1">
              <a:off x="600" y="1942"/>
              <a:ext cx="104" cy="3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232" name="Picture 5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6" y="1814"/>
              <a:ext cx="169" cy="16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" grpId="0" animBg="1"/>
      <p:bldP spid="523" grpId="0" animBg="1"/>
      <p:bldP spid="5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0"/>
          <p:cNvGrpSpPr>
            <a:grpSpLocks/>
          </p:cNvGrpSpPr>
          <p:nvPr/>
        </p:nvGrpSpPr>
        <p:grpSpPr bwMode="auto">
          <a:xfrm>
            <a:off x="219075" y="2214563"/>
            <a:ext cx="7291045" cy="2011362"/>
            <a:chOff x="219075" y="2214564"/>
            <a:chExt cx="7291045" cy="2011361"/>
          </a:xfrm>
        </p:grpSpPr>
        <p:grpSp>
          <p:nvGrpSpPr>
            <p:cNvPr id="3" name="Group 233"/>
            <p:cNvGrpSpPr>
              <a:grpSpLocks/>
            </p:cNvGrpSpPr>
            <p:nvPr/>
          </p:nvGrpSpPr>
          <p:grpSpPr bwMode="auto">
            <a:xfrm>
              <a:off x="219075" y="2214564"/>
              <a:ext cx="7291045" cy="2011361"/>
              <a:chOff x="352740" y="2005028"/>
              <a:chExt cx="7291073" cy="2011731"/>
            </a:xfrm>
          </p:grpSpPr>
          <p:grpSp>
            <p:nvGrpSpPr>
              <p:cNvPr id="4" name="Group 260"/>
              <p:cNvGrpSpPr>
                <a:grpSpLocks/>
              </p:cNvGrpSpPr>
              <p:nvPr/>
            </p:nvGrpSpPr>
            <p:grpSpPr bwMode="auto">
              <a:xfrm>
                <a:off x="352740" y="2130425"/>
                <a:ext cx="1842773" cy="1828800"/>
                <a:chOff x="352740" y="2130425"/>
                <a:chExt cx="1842773" cy="1828800"/>
              </a:xfrm>
            </p:grpSpPr>
            <p:sp>
              <p:nvSpPr>
                <p:cNvPr id="490" name="Rounded Rectangle 966"/>
                <p:cNvSpPr>
                  <a:spLocks/>
                </p:cNvSpPr>
                <p:nvPr/>
              </p:nvSpPr>
              <p:spPr bwMode="auto">
                <a:xfrm>
                  <a:off x="366713" y="2130425"/>
                  <a:ext cx="1828800" cy="1828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7FFC6">
                    <a:alpha val="89803"/>
                  </a:srgbClr>
                </a:solidFill>
                <a:ln w="38100">
                  <a:solidFill>
                    <a:srgbClr val="00B050"/>
                  </a:solidFill>
                  <a:round/>
                  <a:headEnd/>
                  <a:tailEnd/>
                </a:ln>
              </p:spPr>
              <p:txBody>
                <a:bodyPr lIns="73025" tIns="36512" rIns="73025" bIns="36512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1" name="Cloud 490"/>
                <p:cNvSpPr>
                  <a:spLocks/>
                </p:cNvSpPr>
                <p:nvPr/>
              </p:nvSpPr>
              <p:spPr bwMode="auto">
                <a:xfrm>
                  <a:off x="352740" y="2459136"/>
                  <a:ext cx="1738320" cy="1279759"/>
                </a:xfrm>
                <a:prstGeom prst="cloud">
                  <a:avLst/>
                </a:prstGeom>
                <a:solidFill>
                  <a:srgbClr val="71FFB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</p:grpSp>
          <p:sp>
            <p:nvSpPr>
              <p:cNvPr id="308" name="Cloud 307"/>
              <p:cNvSpPr>
                <a:spLocks/>
              </p:cNvSpPr>
              <p:nvPr/>
            </p:nvSpPr>
            <p:spPr bwMode="auto">
              <a:xfrm>
                <a:off x="2780038" y="2005028"/>
                <a:ext cx="3749690" cy="2011731"/>
              </a:xfrm>
              <a:prstGeom prst="cloud">
                <a:avLst/>
              </a:prstGeom>
              <a:solidFill>
                <a:srgbClr val="F2BEB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>
                <a:prstTxWarp prst="textNoShape">
                  <a:avLst/>
                </a:prstTxWarp>
                <a:spAutoFit/>
              </a:bodyPr>
              <a:lstStyle/>
              <a:p>
                <a:pPr algn="ctr" defTabSz="814388" eaLnBrk="0" hangingPunct="0">
                  <a:lnSpc>
                    <a:spcPct val="90000"/>
                  </a:lnSpc>
                  <a:defRPr/>
                </a:pPr>
                <a:endParaRPr lang="en-US"/>
              </a:p>
            </p:txBody>
          </p:sp>
          <p:sp>
            <p:nvSpPr>
              <p:cNvPr id="309" name="Text Box 143"/>
              <p:cNvSpPr txBox="1">
                <a:spLocks noChangeArrowheads="1"/>
              </p:cNvSpPr>
              <p:nvPr/>
            </p:nvSpPr>
            <p:spPr bwMode="auto">
              <a:xfrm rot="5400000" flipH="1">
                <a:off x="1522921" y="3257298"/>
                <a:ext cx="623938" cy="129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>
                <a:prstTxWarp prst="textNoShape">
                  <a:avLst/>
                </a:prstTxWarp>
                <a:spAutoFit/>
              </a:bodyPr>
              <a:lstStyle/>
              <a:p>
                <a:endParaRPr lang="en-US" sz="1400" b="1">
                  <a:solidFill>
                    <a:schemeClr val="bg2"/>
                  </a:solidFill>
                </a:endParaRPr>
              </a:p>
            </p:txBody>
          </p:sp>
          <p:sp>
            <p:nvSpPr>
              <p:cNvPr id="310" name="Line 18"/>
              <p:cNvSpPr>
                <a:spLocks noChangeShapeType="1"/>
              </p:cNvSpPr>
              <p:nvPr/>
            </p:nvSpPr>
            <p:spPr bwMode="auto">
              <a:xfrm flipV="1">
                <a:off x="2162175" y="2622550"/>
                <a:ext cx="700088" cy="61913"/>
              </a:xfrm>
              <a:prstGeom prst="line">
                <a:avLst/>
              </a:prstGeom>
              <a:noFill/>
              <a:ln w="3810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18"/>
              <p:cNvSpPr>
                <a:spLocks noChangeShapeType="1"/>
              </p:cNvSpPr>
              <p:nvPr/>
            </p:nvSpPr>
            <p:spPr bwMode="auto">
              <a:xfrm>
                <a:off x="2165350" y="3419475"/>
                <a:ext cx="700088" cy="61913"/>
              </a:xfrm>
              <a:prstGeom prst="line">
                <a:avLst/>
              </a:prstGeom>
              <a:noFill/>
              <a:ln w="3810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135"/>
              <p:cNvGrpSpPr>
                <a:grpSpLocks/>
              </p:cNvGrpSpPr>
              <p:nvPr/>
            </p:nvGrpSpPr>
            <p:grpSpPr bwMode="auto">
              <a:xfrm>
                <a:off x="1670050" y="2514600"/>
                <a:ext cx="563563" cy="385763"/>
                <a:chOff x="1438182" y="3822648"/>
                <a:chExt cx="563403" cy="385764"/>
              </a:xfrm>
            </p:grpSpPr>
            <p:grpSp>
              <p:nvGrpSpPr>
                <p:cNvPr id="6" name="Group 51"/>
                <p:cNvGrpSpPr>
                  <a:grpSpLocks noChangeAspect="1"/>
                </p:cNvGrpSpPr>
                <p:nvPr/>
              </p:nvGrpSpPr>
              <p:grpSpPr bwMode="auto">
                <a:xfrm>
                  <a:off x="1438182" y="3822648"/>
                  <a:ext cx="563403" cy="295094"/>
                  <a:chOff x="1725" y="1914"/>
                  <a:chExt cx="421" cy="219"/>
                </a:xfrm>
              </p:grpSpPr>
              <p:sp>
                <p:nvSpPr>
                  <p:cNvPr id="463" name="AutoShape 52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725" y="1914"/>
                    <a:ext cx="421" cy="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5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2006"/>
                    <a:ext cx="419" cy="126"/>
                  </a:xfrm>
                  <a:prstGeom prst="ellipse">
                    <a:avLst/>
                  </a:prstGeom>
                  <a:solidFill>
                    <a:srgbClr val="7D7FD5"/>
                  </a:solidFill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1980"/>
                    <a:ext cx="418" cy="90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1980"/>
                    <a:ext cx="418" cy="90"/>
                  </a:xfrm>
                  <a:prstGeom prst="rect">
                    <a:avLst/>
                  </a:prstGeom>
                  <a:solidFill>
                    <a:srgbClr val="7D7F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8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1915"/>
                    <a:ext cx="419" cy="1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D7FD5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1789" y="1930"/>
                    <a:ext cx="291" cy="97"/>
                    <a:chOff x="2220" y="1295"/>
                    <a:chExt cx="911" cy="343"/>
                  </a:xfrm>
                </p:grpSpPr>
                <p:grpSp>
                  <p:nvGrpSpPr>
                    <p:cNvPr id="8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0" y="1295"/>
                      <a:ext cx="903" cy="335"/>
                      <a:chOff x="2220" y="1295"/>
                      <a:chExt cx="903" cy="335"/>
                    </a:xfrm>
                  </p:grpSpPr>
                  <p:sp>
                    <p:nvSpPr>
                      <p:cNvPr id="482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1" y="1303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3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1" y="1303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4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0" y="1471"/>
                        <a:ext cx="432" cy="152"/>
                      </a:xfrm>
                      <a:custGeom>
                        <a:avLst/>
                        <a:gdLst>
                          <a:gd name="T0" fmla="*/ 432 w 432"/>
                          <a:gd name="T1" fmla="*/ 32 h 152"/>
                          <a:gd name="T2" fmla="*/ 336 w 432"/>
                          <a:gd name="T3" fmla="*/ 0 h 152"/>
                          <a:gd name="T4" fmla="*/ 112 w 432"/>
                          <a:gd name="T5" fmla="*/ 96 h 152"/>
                          <a:gd name="T6" fmla="*/ 0 w 432"/>
                          <a:gd name="T7" fmla="*/ 64 h 152"/>
                          <a:gd name="T8" fmla="*/ 56 w 432"/>
                          <a:gd name="T9" fmla="*/ 152 h 152"/>
                          <a:gd name="T10" fmla="*/ 336 w 432"/>
                          <a:gd name="T11" fmla="*/ 152 h 152"/>
                          <a:gd name="T12" fmla="*/ 216 w 432"/>
                          <a:gd name="T13" fmla="*/ 120 h 152"/>
                          <a:gd name="T14" fmla="*/ 432 w 432"/>
                          <a:gd name="T15" fmla="*/ 32 h 15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2"/>
                          <a:gd name="T26" fmla="*/ 432 w 432"/>
                          <a:gd name="T27" fmla="*/ 152 h 15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2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2"/>
                            </a:lnTo>
                            <a:lnTo>
                              <a:pt x="336" y="152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5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0" y="1471"/>
                        <a:ext cx="432" cy="152"/>
                      </a:xfrm>
                      <a:custGeom>
                        <a:avLst/>
                        <a:gdLst>
                          <a:gd name="T0" fmla="*/ 432 w 432"/>
                          <a:gd name="T1" fmla="*/ 32 h 152"/>
                          <a:gd name="T2" fmla="*/ 336 w 432"/>
                          <a:gd name="T3" fmla="*/ 0 h 152"/>
                          <a:gd name="T4" fmla="*/ 112 w 432"/>
                          <a:gd name="T5" fmla="*/ 96 h 152"/>
                          <a:gd name="T6" fmla="*/ 0 w 432"/>
                          <a:gd name="T7" fmla="*/ 64 h 152"/>
                          <a:gd name="T8" fmla="*/ 56 w 432"/>
                          <a:gd name="T9" fmla="*/ 152 h 152"/>
                          <a:gd name="T10" fmla="*/ 336 w 432"/>
                          <a:gd name="T11" fmla="*/ 152 h 152"/>
                          <a:gd name="T12" fmla="*/ 216 w 432"/>
                          <a:gd name="T13" fmla="*/ 120 h 152"/>
                          <a:gd name="T14" fmla="*/ 432 w 432"/>
                          <a:gd name="T15" fmla="*/ 32 h 15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2"/>
                          <a:gd name="T26" fmla="*/ 432 w 432"/>
                          <a:gd name="T27" fmla="*/ 152 h 15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2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2"/>
                            </a:lnTo>
                            <a:lnTo>
                              <a:pt x="336" y="152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6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1295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32 h 144"/>
                          <a:gd name="T2" fmla="*/ 96 w 432"/>
                          <a:gd name="T3" fmla="*/ 0 h 144"/>
                          <a:gd name="T4" fmla="*/ 328 w 432"/>
                          <a:gd name="T5" fmla="*/ 88 h 144"/>
                          <a:gd name="T6" fmla="*/ 432 w 432"/>
                          <a:gd name="T7" fmla="*/ 64 h 144"/>
                          <a:gd name="T8" fmla="*/ 376 w 432"/>
                          <a:gd name="T9" fmla="*/ 144 h 144"/>
                          <a:gd name="T10" fmla="*/ 104 w 432"/>
                          <a:gd name="T11" fmla="*/ 144 h 144"/>
                          <a:gd name="T12" fmla="*/ 216 w 432"/>
                          <a:gd name="T13" fmla="*/ 120 h 144"/>
                          <a:gd name="T14" fmla="*/ 0 w 432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2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7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1295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32 h 144"/>
                          <a:gd name="T2" fmla="*/ 96 w 432"/>
                          <a:gd name="T3" fmla="*/ 0 h 144"/>
                          <a:gd name="T4" fmla="*/ 328 w 432"/>
                          <a:gd name="T5" fmla="*/ 88 h 144"/>
                          <a:gd name="T6" fmla="*/ 432 w 432"/>
                          <a:gd name="T7" fmla="*/ 64 h 144"/>
                          <a:gd name="T8" fmla="*/ 376 w 432"/>
                          <a:gd name="T9" fmla="*/ 144 h 144"/>
                          <a:gd name="T10" fmla="*/ 104 w 432"/>
                          <a:gd name="T11" fmla="*/ 144 h 144"/>
                          <a:gd name="T12" fmla="*/ 216 w 432"/>
                          <a:gd name="T13" fmla="*/ 120 h 144"/>
                          <a:gd name="T14" fmla="*/ 0 w 432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2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8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6" y="1487"/>
                        <a:ext cx="431" cy="143"/>
                      </a:xfrm>
                      <a:custGeom>
                        <a:avLst/>
                        <a:gdLst>
                          <a:gd name="T0" fmla="*/ 431 w 431"/>
                          <a:gd name="T1" fmla="*/ 112 h 143"/>
                          <a:gd name="T2" fmla="*/ 335 w 431"/>
                          <a:gd name="T3" fmla="*/ 143 h 143"/>
                          <a:gd name="T4" fmla="*/ 111 w 431"/>
                          <a:gd name="T5" fmla="*/ 48 h 143"/>
                          <a:gd name="T6" fmla="*/ 0 w 431"/>
                          <a:gd name="T7" fmla="*/ 80 h 143"/>
                          <a:gd name="T8" fmla="*/ 55 w 431"/>
                          <a:gd name="T9" fmla="*/ 0 h 143"/>
                          <a:gd name="T10" fmla="*/ 335 w 431"/>
                          <a:gd name="T11" fmla="*/ 0 h 143"/>
                          <a:gd name="T12" fmla="*/ 215 w 431"/>
                          <a:gd name="T13" fmla="*/ 24 h 143"/>
                          <a:gd name="T14" fmla="*/ 431 w 431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3"/>
                          <a:gd name="T26" fmla="*/ 431 w 431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3">
                            <a:moveTo>
                              <a:pt x="431" y="112"/>
                            </a:moveTo>
                            <a:lnTo>
                              <a:pt x="335" y="143"/>
                            </a:lnTo>
                            <a:lnTo>
                              <a:pt x="111" y="48"/>
                            </a:lnTo>
                            <a:lnTo>
                              <a:pt x="0" y="80"/>
                            </a:lnTo>
                            <a:lnTo>
                              <a:pt x="55" y="0"/>
                            </a:lnTo>
                            <a:lnTo>
                              <a:pt x="335" y="0"/>
                            </a:lnTo>
                            <a:lnTo>
                              <a:pt x="215" y="24"/>
                            </a:lnTo>
                            <a:lnTo>
                              <a:pt x="431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9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6" y="1487"/>
                        <a:ext cx="431" cy="143"/>
                      </a:xfrm>
                      <a:custGeom>
                        <a:avLst/>
                        <a:gdLst>
                          <a:gd name="T0" fmla="*/ 431 w 431"/>
                          <a:gd name="T1" fmla="*/ 112 h 143"/>
                          <a:gd name="T2" fmla="*/ 335 w 431"/>
                          <a:gd name="T3" fmla="*/ 143 h 143"/>
                          <a:gd name="T4" fmla="*/ 111 w 431"/>
                          <a:gd name="T5" fmla="*/ 48 h 143"/>
                          <a:gd name="T6" fmla="*/ 0 w 431"/>
                          <a:gd name="T7" fmla="*/ 80 h 143"/>
                          <a:gd name="T8" fmla="*/ 55 w 431"/>
                          <a:gd name="T9" fmla="*/ 0 h 143"/>
                          <a:gd name="T10" fmla="*/ 335 w 431"/>
                          <a:gd name="T11" fmla="*/ 0 h 143"/>
                          <a:gd name="T12" fmla="*/ 215 w 431"/>
                          <a:gd name="T13" fmla="*/ 24 h 143"/>
                          <a:gd name="T14" fmla="*/ 431 w 431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3"/>
                          <a:gd name="T26" fmla="*/ 431 w 431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3">
                            <a:moveTo>
                              <a:pt x="431" y="112"/>
                            </a:moveTo>
                            <a:lnTo>
                              <a:pt x="335" y="143"/>
                            </a:lnTo>
                            <a:lnTo>
                              <a:pt x="111" y="48"/>
                            </a:lnTo>
                            <a:lnTo>
                              <a:pt x="0" y="80"/>
                            </a:lnTo>
                            <a:lnTo>
                              <a:pt x="55" y="0"/>
                            </a:lnTo>
                            <a:lnTo>
                              <a:pt x="335" y="0"/>
                            </a:lnTo>
                            <a:lnTo>
                              <a:pt x="215" y="24"/>
                            </a:lnTo>
                            <a:lnTo>
                              <a:pt x="431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" y="1303"/>
                      <a:ext cx="903" cy="335"/>
                      <a:chOff x="2228" y="1303"/>
                      <a:chExt cx="903" cy="335"/>
                    </a:xfrm>
                  </p:grpSpPr>
                  <p:sp>
                    <p:nvSpPr>
                      <p:cNvPr id="474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311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5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311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6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8" y="1479"/>
                        <a:ext cx="432" cy="151"/>
                      </a:xfrm>
                      <a:custGeom>
                        <a:avLst/>
                        <a:gdLst>
                          <a:gd name="T0" fmla="*/ 432 w 432"/>
                          <a:gd name="T1" fmla="*/ 32 h 151"/>
                          <a:gd name="T2" fmla="*/ 336 w 432"/>
                          <a:gd name="T3" fmla="*/ 0 h 151"/>
                          <a:gd name="T4" fmla="*/ 112 w 432"/>
                          <a:gd name="T5" fmla="*/ 96 h 151"/>
                          <a:gd name="T6" fmla="*/ 0 w 432"/>
                          <a:gd name="T7" fmla="*/ 64 h 151"/>
                          <a:gd name="T8" fmla="*/ 56 w 432"/>
                          <a:gd name="T9" fmla="*/ 151 h 151"/>
                          <a:gd name="T10" fmla="*/ 336 w 432"/>
                          <a:gd name="T11" fmla="*/ 151 h 151"/>
                          <a:gd name="T12" fmla="*/ 216 w 432"/>
                          <a:gd name="T13" fmla="*/ 120 h 151"/>
                          <a:gd name="T14" fmla="*/ 432 w 432"/>
                          <a:gd name="T15" fmla="*/ 32 h 1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1"/>
                          <a:gd name="T26" fmla="*/ 432 w 432"/>
                          <a:gd name="T27" fmla="*/ 151 h 1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1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1"/>
                            </a:lnTo>
                            <a:lnTo>
                              <a:pt x="336" y="151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7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8" y="1479"/>
                        <a:ext cx="432" cy="151"/>
                      </a:xfrm>
                      <a:custGeom>
                        <a:avLst/>
                        <a:gdLst>
                          <a:gd name="T0" fmla="*/ 432 w 432"/>
                          <a:gd name="T1" fmla="*/ 32 h 151"/>
                          <a:gd name="T2" fmla="*/ 336 w 432"/>
                          <a:gd name="T3" fmla="*/ 0 h 151"/>
                          <a:gd name="T4" fmla="*/ 112 w 432"/>
                          <a:gd name="T5" fmla="*/ 96 h 151"/>
                          <a:gd name="T6" fmla="*/ 0 w 432"/>
                          <a:gd name="T7" fmla="*/ 64 h 151"/>
                          <a:gd name="T8" fmla="*/ 56 w 432"/>
                          <a:gd name="T9" fmla="*/ 151 h 151"/>
                          <a:gd name="T10" fmla="*/ 336 w 432"/>
                          <a:gd name="T11" fmla="*/ 151 h 151"/>
                          <a:gd name="T12" fmla="*/ 216 w 432"/>
                          <a:gd name="T13" fmla="*/ 120 h 151"/>
                          <a:gd name="T14" fmla="*/ 432 w 432"/>
                          <a:gd name="T15" fmla="*/ 32 h 1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1"/>
                          <a:gd name="T26" fmla="*/ 432 w 432"/>
                          <a:gd name="T27" fmla="*/ 151 h 1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1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1"/>
                            </a:lnTo>
                            <a:lnTo>
                              <a:pt x="336" y="151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8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1303"/>
                        <a:ext cx="431" cy="144"/>
                      </a:xfrm>
                      <a:custGeom>
                        <a:avLst/>
                        <a:gdLst>
                          <a:gd name="T0" fmla="*/ 0 w 431"/>
                          <a:gd name="T1" fmla="*/ 32 h 144"/>
                          <a:gd name="T2" fmla="*/ 96 w 431"/>
                          <a:gd name="T3" fmla="*/ 0 h 144"/>
                          <a:gd name="T4" fmla="*/ 328 w 431"/>
                          <a:gd name="T5" fmla="*/ 88 h 144"/>
                          <a:gd name="T6" fmla="*/ 431 w 431"/>
                          <a:gd name="T7" fmla="*/ 64 h 144"/>
                          <a:gd name="T8" fmla="*/ 376 w 431"/>
                          <a:gd name="T9" fmla="*/ 144 h 144"/>
                          <a:gd name="T10" fmla="*/ 104 w 431"/>
                          <a:gd name="T11" fmla="*/ 144 h 144"/>
                          <a:gd name="T12" fmla="*/ 216 w 431"/>
                          <a:gd name="T13" fmla="*/ 120 h 144"/>
                          <a:gd name="T14" fmla="*/ 0 w 431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4"/>
                          <a:gd name="T26" fmla="*/ 431 w 431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1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9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1303"/>
                        <a:ext cx="431" cy="144"/>
                      </a:xfrm>
                      <a:custGeom>
                        <a:avLst/>
                        <a:gdLst>
                          <a:gd name="T0" fmla="*/ 0 w 431"/>
                          <a:gd name="T1" fmla="*/ 32 h 144"/>
                          <a:gd name="T2" fmla="*/ 96 w 431"/>
                          <a:gd name="T3" fmla="*/ 0 h 144"/>
                          <a:gd name="T4" fmla="*/ 328 w 431"/>
                          <a:gd name="T5" fmla="*/ 88 h 144"/>
                          <a:gd name="T6" fmla="*/ 431 w 431"/>
                          <a:gd name="T7" fmla="*/ 64 h 144"/>
                          <a:gd name="T8" fmla="*/ 376 w 431"/>
                          <a:gd name="T9" fmla="*/ 144 h 144"/>
                          <a:gd name="T10" fmla="*/ 104 w 431"/>
                          <a:gd name="T11" fmla="*/ 144 h 144"/>
                          <a:gd name="T12" fmla="*/ 216 w 431"/>
                          <a:gd name="T13" fmla="*/ 120 h 144"/>
                          <a:gd name="T14" fmla="*/ 0 w 431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4"/>
                          <a:gd name="T26" fmla="*/ 431 w 431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1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0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495"/>
                        <a:ext cx="432" cy="143"/>
                      </a:xfrm>
                      <a:custGeom>
                        <a:avLst/>
                        <a:gdLst>
                          <a:gd name="T0" fmla="*/ 432 w 432"/>
                          <a:gd name="T1" fmla="*/ 112 h 143"/>
                          <a:gd name="T2" fmla="*/ 336 w 432"/>
                          <a:gd name="T3" fmla="*/ 143 h 143"/>
                          <a:gd name="T4" fmla="*/ 112 w 432"/>
                          <a:gd name="T5" fmla="*/ 48 h 143"/>
                          <a:gd name="T6" fmla="*/ 0 w 432"/>
                          <a:gd name="T7" fmla="*/ 80 h 143"/>
                          <a:gd name="T8" fmla="*/ 56 w 432"/>
                          <a:gd name="T9" fmla="*/ 0 h 143"/>
                          <a:gd name="T10" fmla="*/ 336 w 432"/>
                          <a:gd name="T11" fmla="*/ 0 h 143"/>
                          <a:gd name="T12" fmla="*/ 216 w 432"/>
                          <a:gd name="T13" fmla="*/ 24 h 143"/>
                          <a:gd name="T14" fmla="*/ 432 w 432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3"/>
                          <a:gd name="T26" fmla="*/ 432 w 432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3">
                            <a:moveTo>
                              <a:pt x="432" y="112"/>
                            </a:moveTo>
                            <a:lnTo>
                              <a:pt x="336" y="143"/>
                            </a:lnTo>
                            <a:lnTo>
                              <a:pt x="112" y="48"/>
                            </a:lnTo>
                            <a:lnTo>
                              <a:pt x="0" y="80"/>
                            </a:lnTo>
                            <a:lnTo>
                              <a:pt x="56" y="0"/>
                            </a:lnTo>
                            <a:lnTo>
                              <a:pt x="336" y="0"/>
                            </a:lnTo>
                            <a:lnTo>
                              <a:pt x="216" y="24"/>
                            </a:lnTo>
                            <a:lnTo>
                              <a:pt x="432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1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495"/>
                        <a:ext cx="432" cy="143"/>
                      </a:xfrm>
                      <a:custGeom>
                        <a:avLst/>
                        <a:gdLst>
                          <a:gd name="T0" fmla="*/ 432 w 432"/>
                          <a:gd name="T1" fmla="*/ 112 h 143"/>
                          <a:gd name="T2" fmla="*/ 336 w 432"/>
                          <a:gd name="T3" fmla="*/ 143 h 143"/>
                          <a:gd name="T4" fmla="*/ 112 w 432"/>
                          <a:gd name="T5" fmla="*/ 48 h 143"/>
                          <a:gd name="T6" fmla="*/ 0 w 432"/>
                          <a:gd name="T7" fmla="*/ 80 h 143"/>
                          <a:gd name="T8" fmla="*/ 56 w 432"/>
                          <a:gd name="T9" fmla="*/ 0 h 143"/>
                          <a:gd name="T10" fmla="*/ 336 w 432"/>
                          <a:gd name="T11" fmla="*/ 0 h 143"/>
                          <a:gd name="T12" fmla="*/ 216 w 432"/>
                          <a:gd name="T13" fmla="*/ 24 h 143"/>
                          <a:gd name="T14" fmla="*/ 432 w 432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3"/>
                          <a:gd name="T26" fmla="*/ 432 w 432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3">
                            <a:moveTo>
                              <a:pt x="432" y="112"/>
                            </a:moveTo>
                            <a:lnTo>
                              <a:pt x="336" y="143"/>
                            </a:lnTo>
                            <a:lnTo>
                              <a:pt x="112" y="48"/>
                            </a:lnTo>
                            <a:lnTo>
                              <a:pt x="0" y="80"/>
                            </a:lnTo>
                            <a:lnTo>
                              <a:pt x="56" y="0"/>
                            </a:lnTo>
                            <a:lnTo>
                              <a:pt x="336" y="0"/>
                            </a:lnTo>
                            <a:lnTo>
                              <a:pt x="216" y="24"/>
                            </a:lnTo>
                            <a:lnTo>
                              <a:pt x="432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7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725" y="1977"/>
                    <a:ext cx="0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143" y="1977"/>
                    <a:ext cx="1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10"/>
                <p:cNvGrpSpPr>
                  <a:grpSpLocks/>
                </p:cNvGrpSpPr>
                <p:nvPr/>
              </p:nvGrpSpPr>
              <p:grpSpPr bwMode="auto">
                <a:xfrm>
                  <a:off x="1532016" y="3932207"/>
                  <a:ext cx="381000" cy="276205"/>
                  <a:chOff x="4726" y="3297"/>
                  <a:chExt cx="240" cy="174"/>
                </a:xfrm>
              </p:grpSpPr>
              <p:sp>
                <p:nvSpPr>
                  <p:cNvPr id="46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744" y="3321"/>
                    <a:ext cx="192" cy="11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6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6" y="3297"/>
                    <a:ext cx="240" cy="1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200" b="1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S1</a:t>
                    </a:r>
                  </a:p>
                </p:txBody>
              </p:sp>
            </p:grpSp>
          </p:grpSp>
          <p:grpSp>
            <p:nvGrpSpPr>
              <p:cNvPr id="11" name="Group 136"/>
              <p:cNvGrpSpPr>
                <a:grpSpLocks/>
              </p:cNvGrpSpPr>
              <p:nvPr/>
            </p:nvGrpSpPr>
            <p:grpSpPr bwMode="auto">
              <a:xfrm>
                <a:off x="1670050" y="3227398"/>
                <a:ext cx="563563" cy="387351"/>
                <a:chOff x="1438182" y="3822648"/>
                <a:chExt cx="563403" cy="387344"/>
              </a:xfrm>
            </p:grpSpPr>
            <p:grpSp>
              <p:nvGrpSpPr>
                <p:cNvPr id="12" name="Group 51"/>
                <p:cNvGrpSpPr>
                  <a:grpSpLocks noChangeAspect="1"/>
                </p:cNvGrpSpPr>
                <p:nvPr/>
              </p:nvGrpSpPr>
              <p:grpSpPr bwMode="auto">
                <a:xfrm>
                  <a:off x="1438182" y="3822648"/>
                  <a:ext cx="563403" cy="295094"/>
                  <a:chOff x="1725" y="1914"/>
                  <a:chExt cx="421" cy="219"/>
                </a:xfrm>
              </p:grpSpPr>
              <p:sp>
                <p:nvSpPr>
                  <p:cNvPr id="432" name="AutoShape 52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725" y="1914"/>
                    <a:ext cx="421" cy="2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3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2006"/>
                    <a:ext cx="419" cy="126"/>
                  </a:xfrm>
                  <a:prstGeom prst="ellipse">
                    <a:avLst/>
                  </a:prstGeom>
                  <a:solidFill>
                    <a:srgbClr val="7D7FD5"/>
                  </a:solidFill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1980"/>
                    <a:ext cx="418" cy="90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725" y="1980"/>
                    <a:ext cx="418" cy="90"/>
                  </a:xfrm>
                  <a:prstGeom prst="rect">
                    <a:avLst/>
                  </a:prstGeom>
                  <a:solidFill>
                    <a:srgbClr val="7D7F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7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726" y="1915"/>
                    <a:ext cx="419" cy="1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7D7FD5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1789" y="1930"/>
                    <a:ext cx="291" cy="97"/>
                    <a:chOff x="2220" y="1295"/>
                    <a:chExt cx="911" cy="343"/>
                  </a:xfrm>
                </p:grpSpPr>
                <p:grpSp>
                  <p:nvGrpSpPr>
                    <p:cNvPr id="14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0" y="1295"/>
                      <a:ext cx="903" cy="335"/>
                      <a:chOff x="2220" y="1295"/>
                      <a:chExt cx="903" cy="335"/>
                    </a:xfrm>
                  </p:grpSpPr>
                  <p:sp>
                    <p:nvSpPr>
                      <p:cNvPr id="451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1" y="1303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2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1" y="1303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3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0" y="1471"/>
                        <a:ext cx="432" cy="152"/>
                      </a:xfrm>
                      <a:custGeom>
                        <a:avLst/>
                        <a:gdLst>
                          <a:gd name="T0" fmla="*/ 432 w 432"/>
                          <a:gd name="T1" fmla="*/ 32 h 152"/>
                          <a:gd name="T2" fmla="*/ 336 w 432"/>
                          <a:gd name="T3" fmla="*/ 0 h 152"/>
                          <a:gd name="T4" fmla="*/ 112 w 432"/>
                          <a:gd name="T5" fmla="*/ 96 h 152"/>
                          <a:gd name="T6" fmla="*/ 0 w 432"/>
                          <a:gd name="T7" fmla="*/ 64 h 152"/>
                          <a:gd name="T8" fmla="*/ 56 w 432"/>
                          <a:gd name="T9" fmla="*/ 152 h 152"/>
                          <a:gd name="T10" fmla="*/ 336 w 432"/>
                          <a:gd name="T11" fmla="*/ 152 h 152"/>
                          <a:gd name="T12" fmla="*/ 216 w 432"/>
                          <a:gd name="T13" fmla="*/ 120 h 152"/>
                          <a:gd name="T14" fmla="*/ 432 w 432"/>
                          <a:gd name="T15" fmla="*/ 32 h 15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2"/>
                          <a:gd name="T26" fmla="*/ 432 w 432"/>
                          <a:gd name="T27" fmla="*/ 152 h 15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2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2"/>
                            </a:lnTo>
                            <a:lnTo>
                              <a:pt x="336" y="152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4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0" y="1471"/>
                        <a:ext cx="432" cy="152"/>
                      </a:xfrm>
                      <a:custGeom>
                        <a:avLst/>
                        <a:gdLst>
                          <a:gd name="T0" fmla="*/ 432 w 432"/>
                          <a:gd name="T1" fmla="*/ 32 h 152"/>
                          <a:gd name="T2" fmla="*/ 336 w 432"/>
                          <a:gd name="T3" fmla="*/ 0 h 152"/>
                          <a:gd name="T4" fmla="*/ 112 w 432"/>
                          <a:gd name="T5" fmla="*/ 96 h 152"/>
                          <a:gd name="T6" fmla="*/ 0 w 432"/>
                          <a:gd name="T7" fmla="*/ 64 h 152"/>
                          <a:gd name="T8" fmla="*/ 56 w 432"/>
                          <a:gd name="T9" fmla="*/ 152 h 152"/>
                          <a:gd name="T10" fmla="*/ 336 w 432"/>
                          <a:gd name="T11" fmla="*/ 152 h 152"/>
                          <a:gd name="T12" fmla="*/ 216 w 432"/>
                          <a:gd name="T13" fmla="*/ 120 h 152"/>
                          <a:gd name="T14" fmla="*/ 432 w 432"/>
                          <a:gd name="T15" fmla="*/ 32 h 152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2"/>
                          <a:gd name="T26" fmla="*/ 432 w 432"/>
                          <a:gd name="T27" fmla="*/ 152 h 152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2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2"/>
                            </a:lnTo>
                            <a:lnTo>
                              <a:pt x="336" y="152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5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1295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32 h 144"/>
                          <a:gd name="T2" fmla="*/ 96 w 432"/>
                          <a:gd name="T3" fmla="*/ 0 h 144"/>
                          <a:gd name="T4" fmla="*/ 328 w 432"/>
                          <a:gd name="T5" fmla="*/ 88 h 144"/>
                          <a:gd name="T6" fmla="*/ 432 w 432"/>
                          <a:gd name="T7" fmla="*/ 64 h 144"/>
                          <a:gd name="T8" fmla="*/ 376 w 432"/>
                          <a:gd name="T9" fmla="*/ 144 h 144"/>
                          <a:gd name="T10" fmla="*/ 104 w 432"/>
                          <a:gd name="T11" fmla="*/ 144 h 144"/>
                          <a:gd name="T12" fmla="*/ 216 w 432"/>
                          <a:gd name="T13" fmla="*/ 120 h 144"/>
                          <a:gd name="T14" fmla="*/ 0 w 432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2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6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44" y="1295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32 h 144"/>
                          <a:gd name="T2" fmla="*/ 96 w 432"/>
                          <a:gd name="T3" fmla="*/ 0 h 144"/>
                          <a:gd name="T4" fmla="*/ 328 w 432"/>
                          <a:gd name="T5" fmla="*/ 88 h 144"/>
                          <a:gd name="T6" fmla="*/ 432 w 432"/>
                          <a:gd name="T7" fmla="*/ 64 h 144"/>
                          <a:gd name="T8" fmla="*/ 376 w 432"/>
                          <a:gd name="T9" fmla="*/ 144 h 144"/>
                          <a:gd name="T10" fmla="*/ 104 w 432"/>
                          <a:gd name="T11" fmla="*/ 144 h 144"/>
                          <a:gd name="T12" fmla="*/ 216 w 432"/>
                          <a:gd name="T13" fmla="*/ 120 h 144"/>
                          <a:gd name="T14" fmla="*/ 0 w 432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2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7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6" y="1487"/>
                        <a:ext cx="431" cy="143"/>
                      </a:xfrm>
                      <a:custGeom>
                        <a:avLst/>
                        <a:gdLst>
                          <a:gd name="T0" fmla="*/ 431 w 431"/>
                          <a:gd name="T1" fmla="*/ 112 h 143"/>
                          <a:gd name="T2" fmla="*/ 335 w 431"/>
                          <a:gd name="T3" fmla="*/ 143 h 143"/>
                          <a:gd name="T4" fmla="*/ 111 w 431"/>
                          <a:gd name="T5" fmla="*/ 48 h 143"/>
                          <a:gd name="T6" fmla="*/ 0 w 431"/>
                          <a:gd name="T7" fmla="*/ 80 h 143"/>
                          <a:gd name="T8" fmla="*/ 55 w 431"/>
                          <a:gd name="T9" fmla="*/ 0 h 143"/>
                          <a:gd name="T10" fmla="*/ 335 w 431"/>
                          <a:gd name="T11" fmla="*/ 0 h 143"/>
                          <a:gd name="T12" fmla="*/ 215 w 431"/>
                          <a:gd name="T13" fmla="*/ 24 h 143"/>
                          <a:gd name="T14" fmla="*/ 431 w 431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3"/>
                          <a:gd name="T26" fmla="*/ 431 w 431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3">
                            <a:moveTo>
                              <a:pt x="431" y="112"/>
                            </a:moveTo>
                            <a:lnTo>
                              <a:pt x="335" y="143"/>
                            </a:lnTo>
                            <a:lnTo>
                              <a:pt x="111" y="48"/>
                            </a:lnTo>
                            <a:lnTo>
                              <a:pt x="0" y="80"/>
                            </a:lnTo>
                            <a:lnTo>
                              <a:pt x="55" y="0"/>
                            </a:lnTo>
                            <a:lnTo>
                              <a:pt x="335" y="0"/>
                            </a:lnTo>
                            <a:lnTo>
                              <a:pt x="215" y="24"/>
                            </a:lnTo>
                            <a:lnTo>
                              <a:pt x="431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8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76" y="1487"/>
                        <a:ext cx="431" cy="143"/>
                      </a:xfrm>
                      <a:custGeom>
                        <a:avLst/>
                        <a:gdLst>
                          <a:gd name="T0" fmla="*/ 431 w 431"/>
                          <a:gd name="T1" fmla="*/ 112 h 143"/>
                          <a:gd name="T2" fmla="*/ 335 w 431"/>
                          <a:gd name="T3" fmla="*/ 143 h 143"/>
                          <a:gd name="T4" fmla="*/ 111 w 431"/>
                          <a:gd name="T5" fmla="*/ 48 h 143"/>
                          <a:gd name="T6" fmla="*/ 0 w 431"/>
                          <a:gd name="T7" fmla="*/ 80 h 143"/>
                          <a:gd name="T8" fmla="*/ 55 w 431"/>
                          <a:gd name="T9" fmla="*/ 0 h 143"/>
                          <a:gd name="T10" fmla="*/ 335 w 431"/>
                          <a:gd name="T11" fmla="*/ 0 h 143"/>
                          <a:gd name="T12" fmla="*/ 215 w 431"/>
                          <a:gd name="T13" fmla="*/ 24 h 143"/>
                          <a:gd name="T14" fmla="*/ 431 w 431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3"/>
                          <a:gd name="T26" fmla="*/ 431 w 431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3">
                            <a:moveTo>
                              <a:pt x="431" y="112"/>
                            </a:moveTo>
                            <a:lnTo>
                              <a:pt x="335" y="143"/>
                            </a:lnTo>
                            <a:lnTo>
                              <a:pt x="111" y="48"/>
                            </a:lnTo>
                            <a:lnTo>
                              <a:pt x="0" y="80"/>
                            </a:lnTo>
                            <a:lnTo>
                              <a:pt x="55" y="0"/>
                            </a:lnTo>
                            <a:lnTo>
                              <a:pt x="335" y="0"/>
                            </a:lnTo>
                            <a:lnTo>
                              <a:pt x="215" y="24"/>
                            </a:lnTo>
                            <a:lnTo>
                              <a:pt x="431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8" y="1303"/>
                      <a:ext cx="903" cy="335"/>
                      <a:chOff x="2228" y="1303"/>
                      <a:chExt cx="903" cy="335"/>
                    </a:xfrm>
                  </p:grpSpPr>
                  <p:sp>
                    <p:nvSpPr>
                      <p:cNvPr id="443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311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4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311"/>
                        <a:ext cx="432" cy="144"/>
                      </a:xfrm>
                      <a:custGeom>
                        <a:avLst/>
                        <a:gdLst>
                          <a:gd name="T0" fmla="*/ 0 w 432"/>
                          <a:gd name="T1" fmla="*/ 112 h 144"/>
                          <a:gd name="T2" fmla="*/ 96 w 432"/>
                          <a:gd name="T3" fmla="*/ 144 h 144"/>
                          <a:gd name="T4" fmla="*/ 328 w 432"/>
                          <a:gd name="T5" fmla="*/ 48 h 144"/>
                          <a:gd name="T6" fmla="*/ 432 w 432"/>
                          <a:gd name="T7" fmla="*/ 80 h 144"/>
                          <a:gd name="T8" fmla="*/ 376 w 432"/>
                          <a:gd name="T9" fmla="*/ 0 h 144"/>
                          <a:gd name="T10" fmla="*/ 104 w 432"/>
                          <a:gd name="T11" fmla="*/ 0 h 144"/>
                          <a:gd name="T12" fmla="*/ 216 w 432"/>
                          <a:gd name="T13" fmla="*/ 24 h 144"/>
                          <a:gd name="T14" fmla="*/ 0 w 432"/>
                          <a:gd name="T15" fmla="*/ 11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4"/>
                          <a:gd name="T26" fmla="*/ 432 w 432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4">
                            <a:moveTo>
                              <a:pt x="0" y="112"/>
                            </a:moveTo>
                            <a:lnTo>
                              <a:pt x="96" y="144"/>
                            </a:lnTo>
                            <a:lnTo>
                              <a:pt x="328" y="48"/>
                            </a:lnTo>
                            <a:lnTo>
                              <a:pt x="432" y="80"/>
                            </a:lnTo>
                            <a:lnTo>
                              <a:pt x="376" y="0"/>
                            </a:lnTo>
                            <a:lnTo>
                              <a:pt x="104" y="0"/>
                            </a:lnTo>
                            <a:lnTo>
                              <a:pt x="216" y="24"/>
                            </a:lnTo>
                            <a:lnTo>
                              <a:pt x="0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5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8" y="1479"/>
                        <a:ext cx="432" cy="151"/>
                      </a:xfrm>
                      <a:custGeom>
                        <a:avLst/>
                        <a:gdLst>
                          <a:gd name="T0" fmla="*/ 432 w 432"/>
                          <a:gd name="T1" fmla="*/ 32 h 151"/>
                          <a:gd name="T2" fmla="*/ 336 w 432"/>
                          <a:gd name="T3" fmla="*/ 0 h 151"/>
                          <a:gd name="T4" fmla="*/ 112 w 432"/>
                          <a:gd name="T5" fmla="*/ 96 h 151"/>
                          <a:gd name="T6" fmla="*/ 0 w 432"/>
                          <a:gd name="T7" fmla="*/ 64 h 151"/>
                          <a:gd name="T8" fmla="*/ 56 w 432"/>
                          <a:gd name="T9" fmla="*/ 151 h 151"/>
                          <a:gd name="T10" fmla="*/ 336 w 432"/>
                          <a:gd name="T11" fmla="*/ 151 h 151"/>
                          <a:gd name="T12" fmla="*/ 216 w 432"/>
                          <a:gd name="T13" fmla="*/ 120 h 151"/>
                          <a:gd name="T14" fmla="*/ 432 w 432"/>
                          <a:gd name="T15" fmla="*/ 32 h 1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1"/>
                          <a:gd name="T26" fmla="*/ 432 w 432"/>
                          <a:gd name="T27" fmla="*/ 151 h 1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1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1"/>
                            </a:lnTo>
                            <a:lnTo>
                              <a:pt x="336" y="151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6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28" y="1479"/>
                        <a:ext cx="432" cy="151"/>
                      </a:xfrm>
                      <a:custGeom>
                        <a:avLst/>
                        <a:gdLst>
                          <a:gd name="T0" fmla="*/ 432 w 432"/>
                          <a:gd name="T1" fmla="*/ 32 h 151"/>
                          <a:gd name="T2" fmla="*/ 336 w 432"/>
                          <a:gd name="T3" fmla="*/ 0 h 151"/>
                          <a:gd name="T4" fmla="*/ 112 w 432"/>
                          <a:gd name="T5" fmla="*/ 96 h 151"/>
                          <a:gd name="T6" fmla="*/ 0 w 432"/>
                          <a:gd name="T7" fmla="*/ 64 h 151"/>
                          <a:gd name="T8" fmla="*/ 56 w 432"/>
                          <a:gd name="T9" fmla="*/ 151 h 151"/>
                          <a:gd name="T10" fmla="*/ 336 w 432"/>
                          <a:gd name="T11" fmla="*/ 151 h 151"/>
                          <a:gd name="T12" fmla="*/ 216 w 432"/>
                          <a:gd name="T13" fmla="*/ 120 h 151"/>
                          <a:gd name="T14" fmla="*/ 432 w 432"/>
                          <a:gd name="T15" fmla="*/ 32 h 151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51"/>
                          <a:gd name="T26" fmla="*/ 432 w 432"/>
                          <a:gd name="T27" fmla="*/ 151 h 151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51">
                            <a:moveTo>
                              <a:pt x="432" y="32"/>
                            </a:moveTo>
                            <a:lnTo>
                              <a:pt x="336" y="0"/>
                            </a:lnTo>
                            <a:lnTo>
                              <a:pt x="112" y="96"/>
                            </a:lnTo>
                            <a:lnTo>
                              <a:pt x="0" y="64"/>
                            </a:lnTo>
                            <a:lnTo>
                              <a:pt x="56" y="151"/>
                            </a:lnTo>
                            <a:lnTo>
                              <a:pt x="336" y="151"/>
                            </a:lnTo>
                            <a:lnTo>
                              <a:pt x="216" y="120"/>
                            </a:lnTo>
                            <a:lnTo>
                              <a:pt x="432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7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1303"/>
                        <a:ext cx="431" cy="144"/>
                      </a:xfrm>
                      <a:custGeom>
                        <a:avLst/>
                        <a:gdLst>
                          <a:gd name="T0" fmla="*/ 0 w 431"/>
                          <a:gd name="T1" fmla="*/ 32 h 144"/>
                          <a:gd name="T2" fmla="*/ 96 w 431"/>
                          <a:gd name="T3" fmla="*/ 0 h 144"/>
                          <a:gd name="T4" fmla="*/ 328 w 431"/>
                          <a:gd name="T5" fmla="*/ 88 h 144"/>
                          <a:gd name="T6" fmla="*/ 431 w 431"/>
                          <a:gd name="T7" fmla="*/ 64 h 144"/>
                          <a:gd name="T8" fmla="*/ 376 w 431"/>
                          <a:gd name="T9" fmla="*/ 144 h 144"/>
                          <a:gd name="T10" fmla="*/ 104 w 431"/>
                          <a:gd name="T11" fmla="*/ 144 h 144"/>
                          <a:gd name="T12" fmla="*/ 216 w 431"/>
                          <a:gd name="T13" fmla="*/ 120 h 144"/>
                          <a:gd name="T14" fmla="*/ 0 w 431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4"/>
                          <a:gd name="T26" fmla="*/ 431 w 431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1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8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2" y="1303"/>
                        <a:ext cx="431" cy="144"/>
                      </a:xfrm>
                      <a:custGeom>
                        <a:avLst/>
                        <a:gdLst>
                          <a:gd name="T0" fmla="*/ 0 w 431"/>
                          <a:gd name="T1" fmla="*/ 32 h 144"/>
                          <a:gd name="T2" fmla="*/ 96 w 431"/>
                          <a:gd name="T3" fmla="*/ 0 h 144"/>
                          <a:gd name="T4" fmla="*/ 328 w 431"/>
                          <a:gd name="T5" fmla="*/ 88 h 144"/>
                          <a:gd name="T6" fmla="*/ 431 w 431"/>
                          <a:gd name="T7" fmla="*/ 64 h 144"/>
                          <a:gd name="T8" fmla="*/ 376 w 431"/>
                          <a:gd name="T9" fmla="*/ 144 h 144"/>
                          <a:gd name="T10" fmla="*/ 104 w 431"/>
                          <a:gd name="T11" fmla="*/ 144 h 144"/>
                          <a:gd name="T12" fmla="*/ 216 w 431"/>
                          <a:gd name="T13" fmla="*/ 120 h 144"/>
                          <a:gd name="T14" fmla="*/ 0 w 431"/>
                          <a:gd name="T15" fmla="*/ 32 h 1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1"/>
                          <a:gd name="T25" fmla="*/ 0 h 144"/>
                          <a:gd name="T26" fmla="*/ 431 w 431"/>
                          <a:gd name="T27" fmla="*/ 144 h 1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1" h="144">
                            <a:moveTo>
                              <a:pt x="0" y="32"/>
                            </a:moveTo>
                            <a:lnTo>
                              <a:pt x="96" y="0"/>
                            </a:lnTo>
                            <a:lnTo>
                              <a:pt x="328" y="88"/>
                            </a:lnTo>
                            <a:lnTo>
                              <a:pt x="431" y="64"/>
                            </a:lnTo>
                            <a:lnTo>
                              <a:pt x="376" y="144"/>
                            </a:lnTo>
                            <a:lnTo>
                              <a:pt x="104" y="144"/>
                            </a:lnTo>
                            <a:lnTo>
                              <a:pt x="216" y="120"/>
                            </a:lnTo>
                            <a:lnTo>
                              <a:pt x="0" y="3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9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495"/>
                        <a:ext cx="432" cy="143"/>
                      </a:xfrm>
                      <a:custGeom>
                        <a:avLst/>
                        <a:gdLst>
                          <a:gd name="T0" fmla="*/ 432 w 432"/>
                          <a:gd name="T1" fmla="*/ 112 h 143"/>
                          <a:gd name="T2" fmla="*/ 336 w 432"/>
                          <a:gd name="T3" fmla="*/ 143 h 143"/>
                          <a:gd name="T4" fmla="*/ 112 w 432"/>
                          <a:gd name="T5" fmla="*/ 48 h 143"/>
                          <a:gd name="T6" fmla="*/ 0 w 432"/>
                          <a:gd name="T7" fmla="*/ 80 h 143"/>
                          <a:gd name="T8" fmla="*/ 56 w 432"/>
                          <a:gd name="T9" fmla="*/ 0 h 143"/>
                          <a:gd name="T10" fmla="*/ 336 w 432"/>
                          <a:gd name="T11" fmla="*/ 0 h 143"/>
                          <a:gd name="T12" fmla="*/ 216 w 432"/>
                          <a:gd name="T13" fmla="*/ 24 h 143"/>
                          <a:gd name="T14" fmla="*/ 432 w 432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3"/>
                          <a:gd name="T26" fmla="*/ 432 w 432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3">
                            <a:moveTo>
                              <a:pt x="432" y="112"/>
                            </a:moveTo>
                            <a:lnTo>
                              <a:pt x="336" y="143"/>
                            </a:lnTo>
                            <a:lnTo>
                              <a:pt x="112" y="48"/>
                            </a:lnTo>
                            <a:lnTo>
                              <a:pt x="0" y="80"/>
                            </a:lnTo>
                            <a:lnTo>
                              <a:pt x="56" y="0"/>
                            </a:lnTo>
                            <a:lnTo>
                              <a:pt x="336" y="0"/>
                            </a:lnTo>
                            <a:lnTo>
                              <a:pt x="216" y="24"/>
                            </a:lnTo>
                            <a:lnTo>
                              <a:pt x="432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0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495"/>
                        <a:ext cx="432" cy="143"/>
                      </a:xfrm>
                      <a:custGeom>
                        <a:avLst/>
                        <a:gdLst>
                          <a:gd name="T0" fmla="*/ 432 w 432"/>
                          <a:gd name="T1" fmla="*/ 112 h 143"/>
                          <a:gd name="T2" fmla="*/ 336 w 432"/>
                          <a:gd name="T3" fmla="*/ 143 h 143"/>
                          <a:gd name="T4" fmla="*/ 112 w 432"/>
                          <a:gd name="T5" fmla="*/ 48 h 143"/>
                          <a:gd name="T6" fmla="*/ 0 w 432"/>
                          <a:gd name="T7" fmla="*/ 80 h 143"/>
                          <a:gd name="T8" fmla="*/ 56 w 432"/>
                          <a:gd name="T9" fmla="*/ 0 h 143"/>
                          <a:gd name="T10" fmla="*/ 336 w 432"/>
                          <a:gd name="T11" fmla="*/ 0 h 143"/>
                          <a:gd name="T12" fmla="*/ 216 w 432"/>
                          <a:gd name="T13" fmla="*/ 24 h 143"/>
                          <a:gd name="T14" fmla="*/ 432 w 432"/>
                          <a:gd name="T15" fmla="*/ 112 h 14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32"/>
                          <a:gd name="T25" fmla="*/ 0 h 143"/>
                          <a:gd name="T26" fmla="*/ 432 w 432"/>
                          <a:gd name="T27" fmla="*/ 143 h 14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32" h="143">
                            <a:moveTo>
                              <a:pt x="432" y="112"/>
                            </a:moveTo>
                            <a:lnTo>
                              <a:pt x="336" y="143"/>
                            </a:lnTo>
                            <a:lnTo>
                              <a:pt x="112" y="48"/>
                            </a:lnTo>
                            <a:lnTo>
                              <a:pt x="0" y="80"/>
                            </a:lnTo>
                            <a:lnTo>
                              <a:pt x="56" y="0"/>
                            </a:lnTo>
                            <a:lnTo>
                              <a:pt x="336" y="0"/>
                            </a:lnTo>
                            <a:lnTo>
                              <a:pt x="216" y="24"/>
                            </a:lnTo>
                            <a:lnTo>
                              <a:pt x="432" y="112"/>
                            </a:lnTo>
                            <a:close/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39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725" y="1977"/>
                    <a:ext cx="0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0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143" y="1977"/>
                    <a:ext cx="1" cy="90"/>
                  </a:xfrm>
                  <a:prstGeom prst="line">
                    <a:avLst/>
                  </a:prstGeom>
                  <a:noFill/>
                  <a:ln w="9525">
                    <a:solidFill>
                      <a:srgbClr val="11111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0"/>
                <p:cNvGrpSpPr>
                  <a:grpSpLocks/>
                </p:cNvGrpSpPr>
                <p:nvPr/>
              </p:nvGrpSpPr>
              <p:grpSpPr bwMode="auto">
                <a:xfrm>
                  <a:off x="1536789" y="3932200"/>
                  <a:ext cx="373063" cy="277792"/>
                  <a:chOff x="4729" y="3297"/>
                  <a:chExt cx="235" cy="175"/>
                </a:xfrm>
              </p:grpSpPr>
              <p:sp>
                <p:nvSpPr>
                  <p:cNvPr id="42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744" y="3321"/>
                    <a:ext cx="192" cy="115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0000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3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9" y="3297"/>
                    <a:ext cx="235" cy="1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200" b="1">
                        <a:solidFill>
                          <a:schemeClr val="tx1">
                            <a:lumMod val="50000"/>
                          </a:schemeClr>
                        </a:solidFill>
                      </a:rPr>
                      <a:t>S2</a:t>
                    </a:r>
                  </a:p>
                </p:txBody>
              </p:sp>
            </p:grpSp>
          </p:grpSp>
          <p:grpSp>
            <p:nvGrpSpPr>
              <p:cNvPr id="17" name="Group 327"/>
              <p:cNvGrpSpPr>
                <a:grpSpLocks/>
              </p:cNvGrpSpPr>
              <p:nvPr/>
            </p:nvGrpSpPr>
            <p:grpSpPr bwMode="auto">
              <a:xfrm>
                <a:off x="1344613" y="2170113"/>
                <a:ext cx="989012" cy="320017"/>
                <a:chOff x="1261428" y="1517830"/>
                <a:chExt cx="989012" cy="320017"/>
              </a:xfrm>
            </p:grpSpPr>
            <p:sp>
              <p:nvSpPr>
                <p:cNvPr id="424" name="Rounded Rectangle 423"/>
                <p:cNvSpPr/>
                <p:nvPr/>
              </p:nvSpPr>
              <p:spPr bwMode="auto">
                <a:xfrm>
                  <a:off x="1514160" y="1562333"/>
                  <a:ext cx="457202" cy="23022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25" name="Text Box 5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61428" y="1517830"/>
                  <a:ext cx="989012" cy="3200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3025" tIns="36512" rIns="73025" bIns="36512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dirty="0" smtClean="0">
                      <a:solidFill>
                        <a:srgbClr val="4D4E4E"/>
                      </a:solidFill>
                    </a:rPr>
                    <a:t>TR</a:t>
                  </a:r>
                  <a:endParaRPr lang="en-US" sz="1600" b="1" dirty="0">
                    <a:solidFill>
                      <a:srgbClr val="4D4E4E"/>
                    </a:solidFill>
                  </a:endParaRPr>
                </a:p>
              </p:txBody>
            </p:sp>
          </p:grpSp>
          <p:grpSp>
            <p:nvGrpSpPr>
              <p:cNvPr id="18" name="Group 328"/>
              <p:cNvGrpSpPr>
                <a:grpSpLocks/>
              </p:cNvGrpSpPr>
              <p:nvPr/>
            </p:nvGrpSpPr>
            <p:grpSpPr bwMode="auto">
              <a:xfrm>
                <a:off x="1331913" y="3586163"/>
                <a:ext cx="989012" cy="320017"/>
                <a:chOff x="1248728" y="1517830"/>
                <a:chExt cx="989012" cy="320017"/>
              </a:xfrm>
            </p:grpSpPr>
            <p:sp>
              <p:nvSpPr>
                <p:cNvPr id="422" name="Rounded Rectangle 421"/>
                <p:cNvSpPr/>
                <p:nvPr/>
              </p:nvSpPr>
              <p:spPr bwMode="auto">
                <a:xfrm>
                  <a:off x="1514160" y="1562593"/>
                  <a:ext cx="457202" cy="230229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3" name="Text Box 5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48728" y="1517830"/>
                  <a:ext cx="989012" cy="3200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73025" tIns="36512" rIns="73025" bIns="36512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dirty="0" smtClean="0">
                      <a:solidFill>
                        <a:schemeClr val="tx1">
                          <a:lumMod val="50000"/>
                        </a:schemeClr>
                      </a:solidFill>
                    </a:rPr>
                    <a:t>TR</a:t>
                  </a:r>
                  <a:endParaRPr lang="en-US" sz="1600" b="1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16" name="Line 18"/>
              <p:cNvSpPr>
                <a:spLocks noChangeShapeType="1"/>
              </p:cNvSpPr>
              <p:nvPr/>
            </p:nvSpPr>
            <p:spPr bwMode="auto">
              <a:xfrm flipH="1" flipV="1">
                <a:off x="6384925" y="2622550"/>
                <a:ext cx="700088" cy="61913"/>
              </a:xfrm>
              <a:prstGeom prst="line">
                <a:avLst/>
              </a:prstGeom>
              <a:noFill/>
              <a:ln w="3810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Line 18"/>
              <p:cNvSpPr>
                <a:spLocks noChangeShapeType="1"/>
              </p:cNvSpPr>
              <p:nvPr/>
            </p:nvSpPr>
            <p:spPr bwMode="auto">
              <a:xfrm flipH="1">
                <a:off x="6321577" y="3419475"/>
                <a:ext cx="809814" cy="61913"/>
              </a:xfrm>
              <a:prstGeom prst="line">
                <a:avLst/>
              </a:prstGeom>
              <a:noFill/>
              <a:ln w="3810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" name="Group 57"/>
              <p:cNvGrpSpPr>
                <a:grpSpLocks/>
              </p:cNvGrpSpPr>
              <p:nvPr/>
            </p:nvGrpSpPr>
            <p:grpSpPr bwMode="auto">
              <a:xfrm>
                <a:off x="7165922" y="2536159"/>
                <a:ext cx="389541" cy="130703"/>
                <a:chOff x="2220" y="1295"/>
                <a:chExt cx="911" cy="343"/>
              </a:xfrm>
            </p:grpSpPr>
            <p:grpSp>
              <p:nvGrpSpPr>
                <p:cNvPr id="20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414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5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406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7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8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2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" name="Group 319"/>
              <p:cNvGrpSpPr>
                <a:grpSpLocks noChangeAspect="1"/>
              </p:cNvGrpSpPr>
              <p:nvPr/>
            </p:nvGrpSpPr>
            <p:grpSpPr bwMode="auto">
              <a:xfrm>
                <a:off x="7080250" y="3227398"/>
                <a:ext cx="563563" cy="295099"/>
                <a:chOff x="1725" y="1914"/>
                <a:chExt cx="421" cy="219"/>
              </a:xfrm>
            </p:grpSpPr>
            <p:sp>
              <p:nvSpPr>
                <p:cNvPr id="364" name="AutoShape 5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725" y="1914"/>
                  <a:ext cx="421" cy="2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3" name="Group 57"/>
                <p:cNvGrpSpPr>
                  <a:grpSpLocks/>
                </p:cNvGrpSpPr>
                <p:nvPr/>
              </p:nvGrpSpPr>
              <p:grpSpPr bwMode="auto">
                <a:xfrm>
                  <a:off x="1789" y="1931"/>
                  <a:ext cx="291" cy="95"/>
                  <a:chOff x="2220" y="1295"/>
                  <a:chExt cx="911" cy="335"/>
                </a:xfrm>
              </p:grpSpPr>
              <p:grpSp>
                <p:nvGrpSpPr>
                  <p:cNvPr id="24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220" y="1295"/>
                    <a:ext cx="903" cy="335"/>
                    <a:chOff x="2220" y="1295"/>
                    <a:chExt cx="903" cy="335"/>
                  </a:xfrm>
                </p:grpSpPr>
                <p:sp>
                  <p:nvSpPr>
                    <p:cNvPr id="383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691" y="1303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4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2691" y="1303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2220" y="1471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52"/>
                        <a:gd name="T26" fmla="*/ 432 w 432"/>
                        <a:gd name="T27" fmla="*/ 152 h 15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2220" y="1471"/>
                      <a:ext cx="432" cy="152"/>
                    </a:xfrm>
                    <a:custGeom>
                      <a:avLst/>
                      <a:gdLst>
                        <a:gd name="T0" fmla="*/ 432 w 432"/>
                        <a:gd name="T1" fmla="*/ 32 h 152"/>
                        <a:gd name="T2" fmla="*/ 336 w 432"/>
                        <a:gd name="T3" fmla="*/ 0 h 152"/>
                        <a:gd name="T4" fmla="*/ 112 w 432"/>
                        <a:gd name="T5" fmla="*/ 96 h 152"/>
                        <a:gd name="T6" fmla="*/ 0 w 432"/>
                        <a:gd name="T7" fmla="*/ 64 h 152"/>
                        <a:gd name="T8" fmla="*/ 56 w 432"/>
                        <a:gd name="T9" fmla="*/ 152 h 152"/>
                        <a:gd name="T10" fmla="*/ 336 w 432"/>
                        <a:gd name="T11" fmla="*/ 152 h 152"/>
                        <a:gd name="T12" fmla="*/ 216 w 432"/>
                        <a:gd name="T13" fmla="*/ 120 h 152"/>
                        <a:gd name="T14" fmla="*/ 432 w 432"/>
                        <a:gd name="T15" fmla="*/ 32 h 15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52"/>
                        <a:gd name="T26" fmla="*/ 432 w 432"/>
                        <a:gd name="T27" fmla="*/ 152 h 15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52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2"/>
                          </a:lnTo>
                          <a:lnTo>
                            <a:pt x="336" y="152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2244" y="1295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2244" y="1295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32 h 144"/>
                        <a:gd name="T2" fmla="*/ 96 w 432"/>
                        <a:gd name="T3" fmla="*/ 0 h 144"/>
                        <a:gd name="T4" fmla="*/ 328 w 432"/>
                        <a:gd name="T5" fmla="*/ 88 h 144"/>
                        <a:gd name="T6" fmla="*/ 432 w 432"/>
                        <a:gd name="T7" fmla="*/ 64 h 144"/>
                        <a:gd name="T8" fmla="*/ 376 w 432"/>
                        <a:gd name="T9" fmla="*/ 144 h 144"/>
                        <a:gd name="T10" fmla="*/ 104 w 432"/>
                        <a:gd name="T11" fmla="*/ 144 h 144"/>
                        <a:gd name="T12" fmla="*/ 216 w 432"/>
                        <a:gd name="T13" fmla="*/ 120 h 144"/>
                        <a:gd name="T14" fmla="*/ 0 w 432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2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2676" y="1487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1"/>
                        <a:gd name="T25" fmla="*/ 0 h 143"/>
                        <a:gd name="T26" fmla="*/ 431 w 431"/>
                        <a:gd name="T27" fmla="*/ 143 h 14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2676" y="1487"/>
                      <a:ext cx="431" cy="143"/>
                    </a:xfrm>
                    <a:custGeom>
                      <a:avLst/>
                      <a:gdLst>
                        <a:gd name="T0" fmla="*/ 431 w 431"/>
                        <a:gd name="T1" fmla="*/ 112 h 143"/>
                        <a:gd name="T2" fmla="*/ 335 w 431"/>
                        <a:gd name="T3" fmla="*/ 143 h 143"/>
                        <a:gd name="T4" fmla="*/ 111 w 431"/>
                        <a:gd name="T5" fmla="*/ 48 h 143"/>
                        <a:gd name="T6" fmla="*/ 0 w 431"/>
                        <a:gd name="T7" fmla="*/ 80 h 143"/>
                        <a:gd name="T8" fmla="*/ 55 w 431"/>
                        <a:gd name="T9" fmla="*/ 0 h 143"/>
                        <a:gd name="T10" fmla="*/ 335 w 431"/>
                        <a:gd name="T11" fmla="*/ 0 h 143"/>
                        <a:gd name="T12" fmla="*/ 215 w 431"/>
                        <a:gd name="T13" fmla="*/ 24 h 143"/>
                        <a:gd name="T14" fmla="*/ 431 w 431"/>
                        <a:gd name="T15" fmla="*/ 112 h 14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1"/>
                        <a:gd name="T25" fmla="*/ 0 h 143"/>
                        <a:gd name="T26" fmla="*/ 431 w 431"/>
                        <a:gd name="T27" fmla="*/ 143 h 14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1" h="143">
                          <a:moveTo>
                            <a:pt x="431" y="112"/>
                          </a:moveTo>
                          <a:lnTo>
                            <a:pt x="335" y="143"/>
                          </a:lnTo>
                          <a:lnTo>
                            <a:pt x="111" y="48"/>
                          </a:lnTo>
                          <a:lnTo>
                            <a:pt x="0" y="80"/>
                          </a:lnTo>
                          <a:lnTo>
                            <a:pt x="55" y="0"/>
                          </a:lnTo>
                          <a:lnTo>
                            <a:pt x="335" y="0"/>
                          </a:lnTo>
                          <a:lnTo>
                            <a:pt x="215" y="24"/>
                          </a:lnTo>
                          <a:lnTo>
                            <a:pt x="431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228" y="1303"/>
                    <a:ext cx="903" cy="327"/>
                    <a:chOff x="2228" y="1303"/>
                    <a:chExt cx="903" cy="327"/>
                  </a:xfrm>
                </p:grpSpPr>
                <p:sp>
                  <p:nvSpPr>
                    <p:cNvPr id="375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2699" y="1311"/>
                      <a:ext cx="432" cy="144"/>
                    </a:xfrm>
                    <a:custGeom>
                      <a:avLst/>
                      <a:gdLst>
                        <a:gd name="T0" fmla="*/ 0 w 432"/>
                        <a:gd name="T1" fmla="*/ 112 h 144"/>
                        <a:gd name="T2" fmla="*/ 96 w 432"/>
                        <a:gd name="T3" fmla="*/ 144 h 144"/>
                        <a:gd name="T4" fmla="*/ 328 w 432"/>
                        <a:gd name="T5" fmla="*/ 48 h 144"/>
                        <a:gd name="T6" fmla="*/ 432 w 432"/>
                        <a:gd name="T7" fmla="*/ 80 h 144"/>
                        <a:gd name="T8" fmla="*/ 376 w 432"/>
                        <a:gd name="T9" fmla="*/ 0 h 144"/>
                        <a:gd name="T10" fmla="*/ 104 w 432"/>
                        <a:gd name="T11" fmla="*/ 0 h 144"/>
                        <a:gd name="T12" fmla="*/ 216 w 432"/>
                        <a:gd name="T13" fmla="*/ 24 h 144"/>
                        <a:gd name="T14" fmla="*/ 0 w 432"/>
                        <a:gd name="T15" fmla="*/ 11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44"/>
                        <a:gd name="T26" fmla="*/ 432 w 432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44">
                          <a:moveTo>
                            <a:pt x="0" y="112"/>
                          </a:moveTo>
                          <a:lnTo>
                            <a:pt x="96" y="144"/>
                          </a:lnTo>
                          <a:lnTo>
                            <a:pt x="328" y="48"/>
                          </a:lnTo>
                          <a:lnTo>
                            <a:pt x="432" y="80"/>
                          </a:lnTo>
                          <a:lnTo>
                            <a:pt x="376" y="0"/>
                          </a:lnTo>
                          <a:lnTo>
                            <a:pt x="104" y="0"/>
                          </a:lnTo>
                          <a:lnTo>
                            <a:pt x="216" y="24"/>
                          </a:lnTo>
                          <a:lnTo>
                            <a:pt x="0" y="11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7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2228" y="1479"/>
                      <a:ext cx="432" cy="151"/>
                    </a:xfrm>
                    <a:custGeom>
                      <a:avLst/>
                      <a:gdLst>
                        <a:gd name="T0" fmla="*/ 432 w 432"/>
                        <a:gd name="T1" fmla="*/ 32 h 151"/>
                        <a:gd name="T2" fmla="*/ 336 w 432"/>
                        <a:gd name="T3" fmla="*/ 0 h 151"/>
                        <a:gd name="T4" fmla="*/ 112 w 432"/>
                        <a:gd name="T5" fmla="*/ 96 h 151"/>
                        <a:gd name="T6" fmla="*/ 0 w 432"/>
                        <a:gd name="T7" fmla="*/ 64 h 151"/>
                        <a:gd name="T8" fmla="*/ 56 w 432"/>
                        <a:gd name="T9" fmla="*/ 151 h 151"/>
                        <a:gd name="T10" fmla="*/ 336 w 432"/>
                        <a:gd name="T11" fmla="*/ 151 h 151"/>
                        <a:gd name="T12" fmla="*/ 216 w 432"/>
                        <a:gd name="T13" fmla="*/ 120 h 151"/>
                        <a:gd name="T14" fmla="*/ 432 w 432"/>
                        <a:gd name="T15" fmla="*/ 32 h 1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2"/>
                        <a:gd name="T25" fmla="*/ 0 h 151"/>
                        <a:gd name="T26" fmla="*/ 432 w 432"/>
                        <a:gd name="T27" fmla="*/ 151 h 1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2" h="151">
                          <a:moveTo>
                            <a:pt x="432" y="32"/>
                          </a:moveTo>
                          <a:lnTo>
                            <a:pt x="336" y="0"/>
                          </a:lnTo>
                          <a:lnTo>
                            <a:pt x="112" y="96"/>
                          </a:lnTo>
                          <a:lnTo>
                            <a:pt x="0" y="64"/>
                          </a:lnTo>
                          <a:lnTo>
                            <a:pt x="56" y="151"/>
                          </a:lnTo>
                          <a:lnTo>
                            <a:pt x="336" y="151"/>
                          </a:lnTo>
                          <a:lnTo>
                            <a:pt x="216" y="120"/>
                          </a:lnTo>
                          <a:lnTo>
                            <a:pt x="432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2252" y="1303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1"/>
                        <a:gd name="T25" fmla="*/ 0 h 144"/>
                        <a:gd name="T26" fmla="*/ 431 w 431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2252" y="1303"/>
                      <a:ext cx="431" cy="144"/>
                    </a:xfrm>
                    <a:custGeom>
                      <a:avLst/>
                      <a:gdLst>
                        <a:gd name="T0" fmla="*/ 0 w 431"/>
                        <a:gd name="T1" fmla="*/ 32 h 144"/>
                        <a:gd name="T2" fmla="*/ 96 w 431"/>
                        <a:gd name="T3" fmla="*/ 0 h 144"/>
                        <a:gd name="T4" fmla="*/ 328 w 431"/>
                        <a:gd name="T5" fmla="*/ 88 h 144"/>
                        <a:gd name="T6" fmla="*/ 431 w 431"/>
                        <a:gd name="T7" fmla="*/ 64 h 144"/>
                        <a:gd name="T8" fmla="*/ 376 w 431"/>
                        <a:gd name="T9" fmla="*/ 144 h 144"/>
                        <a:gd name="T10" fmla="*/ 104 w 431"/>
                        <a:gd name="T11" fmla="*/ 144 h 144"/>
                        <a:gd name="T12" fmla="*/ 216 w 431"/>
                        <a:gd name="T13" fmla="*/ 120 h 144"/>
                        <a:gd name="T14" fmla="*/ 0 w 431"/>
                        <a:gd name="T15" fmla="*/ 32 h 1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31"/>
                        <a:gd name="T25" fmla="*/ 0 h 144"/>
                        <a:gd name="T26" fmla="*/ 431 w 431"/>
                        <a:gd name="T27" fmla="*/ 144 h 1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31" h="144">
                          <a:moveTo>
                            <a:pt x="0" y="32"/>
                          </a:moveTo>
                          <a:lnTo>
                            <a:pt x="96" y="0"/>
                          </a:lnTo>
                          <a:lnTo>
                            <a:pt x="328" y="88"/>
                          </a:lnTo>
                          <a:lnTo>
                            <a:pt x="431" y="64"/>
                          </a:lnTo>
                          <a:lnTo>
                            <a:pt x="376" y="144"/>
                          </a:lnTo>
                          <a:lnTo>
                            <a:pt x="104" y="144"/>
                          </a:lnTo>
                          <a:lnTo>
                            <a:pt x="216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71" name="Line 76"/>
                <p:cNvSpPr>
                  <a:spLocks noChangeShapeType="1"/>
                </p:cNvSpPr>
                <p:nvPr/>
              </p:nvSpPr>
              <p:spPr bwMode="auto">
                <a:xfrm>
                  <a:off x="1725" y="1977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rgbClr val="11111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67"/>
              <p:cNvGrpSpPr>
                <a:grpSpLocks/>
              </p:cNvGrpSpPr>
              <p:nvPr/>
            </p:nvGrpSpPr>
            <p:grpSpPr bwMode="auto">
              <a:xfrm>
                <a:off x="631825" y="2782881"/>
                <a:ext cx="538163" cy="676447"/>
                <a:chOff x="1904161" y="4521252"/>
                <a:chExt cx="536692" cy="677507"/>
              </a:xfrm>
            </p:grpSpPr>
            <p:pic>
              <p:nvPicPr>
                <p:cNvPr id="352" name="Picture 222" descr="laptop.png"/>
                <p:cNvPicPr preferRelativeResize="0"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 l="6805" r="14474" b="29648"/>
                <a:stretch>
                  <a:fillRect/>
                </a:stretch>
              </p:blipFill>
              <p:spPr bwMode="auto">
                <a:xfrm>
                  <a:off x="1904161" y="4521252"/>
                  <a:ext cx="536692" cy="365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3" name="Rectangle 20"/>
                <p:cNvSpPr>
                  <a:spLocks noChangeArrowheads="1"/>
                </p:cNvSpPr>
                <p:nvPr/>
              </p:nvSpPr>
              <p:spPr bwMode="auto">
                <a:xfrm>
                  <a:off x="2009075" y="4834563"/>
                  <a:ext cx="317677" cy="364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73025" tIns="36512" rIns="73025" bIns="36512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2000" b="1">
                      <a:solidFill>
                        <a:srgbClr val="000000"/>
                      </a:solidFill>
                    </a:rPr>
                    <a:t>S</a:t>
                  </a:r>
                </a:p>
              </p:txBody>
            </p:sp>
          </p:grpSp>
          <p:grpSp>
            <p:nvGrpSpPr>
              <p:cNvPr id="27" name="Group 92"/>
              <p:cNvGrpSpPr>
                <a:grpSpLocks/>
              </p:cNvGrpSpPr>
              <p:nvPr/>
            </p:nvGrpSpPr>
            <p:grpSpPr bwMode="auto">
              <a:xfrm>
                <a:off x="2824488" y="2244784"/>
                <a:ext cx="1306517" cy="731972"/>
                <a:chOff x="7909346" y="5314377"/>
                <a:chExt cx="1306517" cy="731975"/>
              </a:xfrm>
            </p:grpSpPr>
            <p:sp>
              <p:nvSpPr>
                <p:cNvPr id="334" name="Cloud 333"/>
                <p:cNvSpPr>
                  <a:spLocks/>
                </p:cNvSpPr>
                <p:nvPr/>
              </p:nvSpPr>
              <p:spPr bwMode="auto">
                <a:xfrm>
                  <a:off x="7909346" y="5314377"/>
                  <a:ext cx="1306517" cy="731975"/>
                </a:xfrm>
                <a:prstGeom prst="cloud">
                  <a:avLst/>
                </a:prstGeom>
                <a:solidFill>
                  <a:srgbClr val="F2BEB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  <p:sp>
              <p:nvSpPr>
                <p:cNvPr id="33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15708" y="5401706"/>
                  <a:ext cx="1096967" cy="409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Provider A</a:t>
                  </a:r>
                </a:p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10.0.0.0/8</a:t>
                  </a:r>
                </a:p>
              </p:txBody>
            </p:sp>
          </p:grpSp>
          <p:grpSp>
            <p:nvGrpSpPr>
              <p:cNvPr id="28" name="Group 92"/>
              <p:cNvGrpSpPr>
                <a:grpSpLocks/>
              </p:cNvGrpSpPr>
              <p:nvPr/>
            </p:nvGrpSpPr>
            <p:grpSpPr bwMode="auto">
              <a:xfrm>
                <a:off x="2803850" y="3164116"/>
                <a:ext cx="1306518" cy="731971"/>
                <a:chOff x="7909755" y="5315108"/>
                <a:chExt cx="1306518" cy="731974"/>
              </a:xfrm>
            </p:grpSpPr>
            <p:sp>
              <p:nvSpPr>
                <p:cNvPr id="332" name="Cloud 331"/>
                <p:cNvSpPr>
                  <a:spLocks/>
                </p:cNvSpPr>
                <p:nvPr/>
              </p:nvSpPr>
              <p:spPr bwMode="auto">
                <a:xfrm>
                  <a:off x="7909755" y="5315108"/>
                  <a:ext cx="1306518" cy="731974"/>
                </a:xfrm>
                <a:prstGeom prst="cloud">
                  <a:avLst/>
                </a:prstGeom>
                <a:solidFill>
                  <a:srgbClr val="F2BEB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  <p:sp>
              <p:nvSpPr>
                <p:cNvPr id="33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14530" y="5400849"/>
                  <a:ext cx="1096967" cy="409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Provider B</a:t>
                  </a:r>
                </a:p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11.0.0.0/8</a:t>
                  </a:r>
                </a:p>
              </p:txBody>
            </p:sp>
          </p:grpSp>
          <p:grpSp>
            <p:nvGrpSpPr>
              <p:cNvPr id="29" name="Group 92"/>
              <p:cNvGrpSpPr>
                <a:grpSpLocks/>
              </p:cNvGrpSpPr>
              <p:nvPr/>
            </p:nvGrpSpPr>
            <p:grpSpPr bwMode="auto">
              <a:xfrm>
                <a:off x="5085097" y="2249548"/>
                <a:ext cx="1306517" cy="731971"/>
                <a:chOff x="7910246" y="5314936"/>
                <a:chExt cx="1306517" cy="731974"/>
              </a:xfrm>
            </p:grpSpPr>
            <p:sp>
              <p:nvSpPr>
                <p:cNvPr id="330" name="Cloud 329"/>
                <p:cNvSpPr>
                  <a:spLocks/>
                </p:cNvSpPr>
                <p:nvPr/>
              </p:nvSpPr>
              <p:spPr bwMode="auto">
                <a:xfrm>
                  <a:off x="7910246" y="5314936"/>
                  <a:ext cx="1306517" cy="731974"/>
                </a:xfrm>
                <a:prstGeom prst="cloud">
                  <a:avLst/>
                </a:prstGeom>
                <a:solidFill>
                  <a:srgbClr val="F2BEB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  <p:sp>
              <p:nvSpPr>
                <p:cNvPr id="33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15021" y="5400677"/>
                  <a:ext cx="1096966" cy="409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Provider X</a:t>
                  </a:r>
                </a:p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12.0.0.0/8</a:t>
                  </a:r>
                </a:p>
              </p:txBody>
            </p:sp>
          </p:grpSp>
          <p:grpSp>
            <p:nvGrpSpPr>
              <p:cNvPr id="30" name="Group 92"/>
              <p:cNvGrpSpPr>
                <a:grpSpLocks/>
              </p:cNvGrpSpPr>
              <p:nvPr/>
            </p:nvGrpSpPr>
            <p:grpSpPr bwMode="auto">
              <a:xfrm>
                <a:off x="5016833" y="3132360"/>
                <a:ext cx="1306518" cy="731971"/>
                <a:chOff x="7910317" y="5314892"/>
                <a:chExt cx="1306518" cy="731974"/>
              </a:xfrm>
            </p:grpSpPr>
            <p:sp>
              <p:nvSpPr>
                <p:cNvPr id="328" name="Cloud 327"/>
                <p:cNvSpPr>
                  <a:spLocks/>
                </p:cNvSpPr>
                <p:nvPr/>
              </p:nvSpPr>
              <p:spPr bwMode="auto">
                <a:xfrm>
                  <a:off x="7910317" y="5314892"/>
                  <a:ext cx="1306518" cy="731974"/>
                </a:xfrm>
                <a:prstGeom prst="cloud">
                  <a:avLst/>
                </a:prstGeom>
                <a:solidFill>
                  <a:srgbClr val="F2BEB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2124" tIns="41061" rIns="82124" bIns="41061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defTabSz="814388" eaLnBrk="0" hangingPunct="0">
                    <a:lnSpc>
                      <a:spcPct val="90000"/>
                    </a:lnSpc>
                    <a:defRPr/>
                  </a:pPr>
                  <a:endParaRPr lang="en-US"/>
                </a:p>
              </p:txBody>
            </p:sp>
            <p:sp>
              <p:nvSpPr>
                <p:cNvPr id="32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015092" y="5400633"/>
                  <a:ext cx="1096967" cy="409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Provider Y</a:t>
                  </a:r>
                </a:p>
                <a:p>
                  <a:pPr algn="ctr">
                    <a:defRPr/>
                  </a:pPr>
                  <a:r>
                    <a:rPr lang="en-US" sz="1100" b="1" dirty="0">
                      <a:solidFill>
                        <a:srgbClr val="000000"/>
                      </a:solidFill>
                      <a:ea typeface="Arial" charset="0"/>
                      <a:cs typeface="Arial" charset="0"/>
                    </a:rPr>
                    <a:t>13.0.0.0/8</a:t>
                  </a:r>
                </a:p>
              </p:txBody>
            </p:sp>
          </p:grpSp>
        </p:grpSp>
        <p:sp>
          <p:nvSpPr>
            <p:cNvPr id="305" name="Rectangle 227"/>
            <p:cNvSpPr>
              <a:spLocks noChangeArrowheads="1"/>
            </p:cNvSpPr>
            <p:nvPr/>
          </p:nvSpPr>
          <p:spPr bwMode="auto">
            <a:xfrm>
              <a:off x="381000" y="3895791"/>
              <a:ext cx="966931" cy="295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8000"/>
                  </a:solidFill>
                </a:rPr>
                <a:t>LISP Site</a:t>
              </a:r>
              <a:endParaRPr lang="en-US" sz="1400"/>
            </a:p>
          </p:txBody>
        </p:sp>
      </p:grpSp>
      <p:sp>
        <p:nvSpPr>
          <p:cNvPr id="498" name="Cloud 497"/>
          <p:cNvSpPr>
            <a:spLocks noChangeAspect="1"/>
          </p:cNvSpPr>
          <p:nvPr/>
        </p:nvSpPr>
        <p:spPr bwMode="auto">
          <a:xfrm>
            <a:off x="3150754" y="1828008"/>
            <a:ext cx="2869483" cy="51275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prstTxWarp prst="textNoShape">
              <a:avLst/>
            </a:prstTxWarp>
            <a:spAutoFit/>
          </a:bodyPr>
          <a:lstStyle/>
          <a:p>
            <a:pPr algn="ctr" defTabSz="814388" eaLnBrk="0" hangingPunct="0">
              <a:lnSpc>
                <a:spcPct val="90000"/>
              </a:lnSpc>
              <a:defRPr/>
            </a:pPr>
            <a:r>
              <a:rPr lang="en-US" dirty="0" smtClean="0"/>
              <a:t>Mapping System</a:t>
            </a:r>
            <a:endParaRPr lang="en-US" dirty="0"/>
          </a:p>
        </p:txBody>
      </p:sp>
      <p:grpSp>
        <p:nvGrpSpPr>
          <p:cNvPr id="31" name="Group 303"/>
          <p:cNvGrpSpPr>
            <a:grpSpLocks/>
          </p:cNvGrpSpPr>
          <p:nvPr/>
        </p:nvGrpSpPr>
        <p:grpSpPr bwMode="auto">
          <a:xfrm>
            <a:off x="3414604" y="2212146"/>
            <a:ext cx="457310" cy="334943"/>
            <a:chOff x="2785" y="2019"/>
            <a:chExt cx="288" cy="211"/>
          </a:xfrm>
        </p:grpSpPr>
        <p:sp>
          <p:nvSpPr>
            <p:cNvPr id="546" name="Rectangle 17"/>
            <p:cNvSpPr>
              <a:spLocks noChangeArrowheads="1"/>
            </p:cNvSpPr>
            <p:nvPr/>
          </p:nvSpPr>
          <p:spPr bwMode="auto">
            <a:xfrm>
              <a:off x="2785" y="2019"/>
              <a:ext cx="288" cy="2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solidFill>
                  <a:schemeClr val="bg2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7" name="Rectangle 18"/>
            <p:cNvSpPr>
              <a:spLocks noChangeArrowheads="1"/>
            </p:cNvSpPr>
            <p:nvPr/>
          </p:nvSpPr>
          <p:spPr bwMode="auto">
            <a:xfrm>
              <a:off x="2795" y="2041"/>
              <a:ext cx="2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00"/>
                  </a:solidFill>
                  <a:latin typeface="+mn-lt"/>
                </a:rPr>
                <a:t>MR</a:t>
              </a:r>
            </a:p>
          </p:txBody>
        </p:sp>
      </p:grpSp>
      <p:grpSp>
        <p:nvGrpSpPr>
          <p:cNvPr id="160" name="Group 36"/>
          <p:cNvGrpSpPr>
            <a:grpSpLocks/>
          </p:cNvGrpSpPr>
          <p:nvPr/>
        </p:nvGrpSpPr>
        <p:grpSpPr bwMode="auto">
          <a:xfrm>
            <a:off x="5473522" y="2133749"/>
            <a:ext cx="457313" cy="360341"/>
            <a:chOff x="3395" y="1443"/>
            <a:chExt cx="288" cy="227"/>
          </a:xfrm>
        </p:grpSpPr>
        <p:sp>
          <p:nvSpPr>
            <p:cNvPr id="542" name="Rectangle 37"/>
            <p:cNvSpPr>
              <a:spLocks noChangeArrowheads="1"/>
            </p:cNvSpPr>
            <p:nvPr/>
          </p:nvSpPr>
          <p:spPr bwMode="auto">
            <a:xfrm>
              <a:off x="3395" y="1443"/>
              <a:ext cx="288" cy="227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solidFill>
                  <a:schemeClr val="bg2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3" name="Rectangle 38"/>
            <p:cNvSpPr>
              <a:spLocks noChangeArrowheads="1"/>
            </p:cNvSpPr>
            <p:nvPr/>
          </p:nvSpPr>
          <p:spPr bwMode="auto">
            <a:xfrm>
              <a:off x="3420" y="1469"/>
              <a:ext cx="2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FFFF00"/>
                  </a:solidFill>
                  <a:latin typeface="+mn-lt"/>
                </a:rPr>
                <a:t>MS</a:t>
              </a:r>
            </a:p>
          </p:txBody>
        </p:sp>
      </p:grpSp>
      <p:sp>
        <p:nvSpPr>
          <p:cNvPr id="297" name="Text Box 50"/>
          <p:cNvSpPr txBox="1">
            <a:spLocks noChangeAspect="1" noChangeArrowheads="1"/>
          </p:cNvSpPr>
          <p:nvPr/>
        </p:nvSpPr>
        <p:spPr bwMode="auto">
          <a:xfrm rot="21303055">
            <a:off x="2008188" y="2860675"/>
            <a:ext cx="8270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10.0.0.1</a:t>
            </a:r>
          </a:p>
        </p:txBody>
      </p:sp>
      <p:sp>
        <p:nvSpPr>
          <p:cNvPr id="298" name="Text Box 50"/>
          <p:cNvSpPr txBox="1">
            <a:spLocks noChangeAspect="1" noChangeArrowheads="1"/>
          </p:cNvSpPr>
          <p:nvPr/>
        </p:nvSpPr>
        <p:spPr bwMode="auto">
          <a:xfrm rot="442689">
            <a:off x="1993900" y="3313113"/>
            <a:ext cx="8270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</a:rPr>
              <a:t>11.0.0.1</a:t>
            </a:r>
          </a:p>
        </p:txBody>
      </p:sp>
      <p:sp>
        <p:nvSpPr>
          <p:cNvPr id="299" name="Text Box 50"/>
          <p:cNvSpPr txBox="1">
            <a:spLocks noChangeAspect="1" noChangeArrowheads="1"/>
          </p:cNvSpPr>
          <p:nvPr/>
        </p:nvSpPr>
        <p:spPr bwMode="auto">
          <a:xfrm rot="20986354">
            <a:off x="6318250" y="3313113"/>
            <a:ext cx="8270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</a:rPr>
              <a:t>13.0.0.2</a:t>
            </a:r>
          </a:p>
        </p:txBody>
      </p:sp>
      <p:sp>
        <p:nvSpPr>
          <p:cNvPr id="300" name="Text Box 50"/>
          <p:cNvSpPr txBox="1">
            <a:spLocks noChangeAspect="1" noChangeArrowheads="1"/>
          </p:cNvSpPr>
          <p:nvPr/>
        </p:nvSpPr>
        <p:spPr bwMode="auto">
          <a:xfrm rot="696339">
            <a:off x="6316663" y="2898775"/>
            <a:ext cx="8270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12.0.0.2</a:t>
            </a:r>
          </a:p>
        </p:txBody>
      </p:sp>
      <p:sp>
        <p:nvSpPr>
          <p:cNvPr id="274" name="Rectangle 227"/>
          <p:cNvSpPr>
            <a:spLocks noChangeArrowheads="1"/>
          </p:cNvSpPr>
          <p:nvPr/>
        </p:nvSpPr>
        <p:spPr bwMode="auto">
          <a:xfrm>
            <a:off x="381000" y="3895791"/>
            <a:ext cx="966931" cy="2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LISP Site</a:t>
            </a:r>
            <a:endParaRPr lang="en-US" sz="1400" dirty="0"/>
          </a:p>
        </p:txBody>
      </p:sp>
      <p:sp>
        <p:nvSpPr>
          <p:cNvPr id="536" name="Rectangle 34"/>
          <p:cNvSpPr>
            <a:spLocks noChangeArrowheads="1"/>
          </p:cNvSpPr>
          <p:nvPr/>
        </p:nvSpPr>
        <p:spPr bwMode="auto">
          <a:xfrm>
            <a:off x="2671763" y="1992313"/>
            <a:ext cx="774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65.1.1.1</a:t>
            </a:r>
          </a:p>
        </p:txBody>
      </p:sp>
      <p:sp>
        <p:nvSpPr>
          <p:cNvPr id="497" name="Text Box 64"/>
          <p:cNvSpPr txBox="1">
            <a:spLocks noChangeArrowheads="1"/>
          </p:cNvSpPr>
          <p:nvPr/>
        </p:nvSpPr>
        <p:spPr bwMode="auto">
          <a:xfrm>
            <a:off x="55248" y="5241944"/>
            <a:ext cx="1437413" cy="80483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rgbClr val="000000"/>
                </a:solidFill>
              </a:rPr>
              <a:t>Legend: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rgbClr val="008000"/>
                </a:solidFill>
              </a:rPr>
              <a:t>  </a:t>
            </a:r>
            <a:r>
              <a:rPr lang="en-US" sz="1200" b="1" dirty="0" err="1">
                <a:solidFill>
                  <a:srgbClr val="008000"/>
                </a:solidFill>
              </a:rPr>
              <a:t>EIDs</a:t>
            </a:r>
            <a:r>
              <a:rPr lang="en-US" sz="1200" b="1" dirty="0">
                <a:solidFill>
                  <a:srgbClr val="008000"/>
                </a:solidFill>
              </a:rPr>
              <a:t> -&gt; Green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chemeClr val="accent2"/>
                </a:solidFill>
              </a:rPr>
              <a:t>  </a:t>
            </a:r>
            <a:r>
              <a:rPr lang="en-US" sz="1200" b="1" dirty="0">
                <a:solidFill>
                  <a:srgbClr val="C00000"/>
                </a:solidFill>
              </a:rPr>
              <a:t>Locators -&gt; Red</a:t>
            </a:r>
            <a:endParaRPr lang="en-US" sz="12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 smtClean="0">
                <a:solidFill>
                  <a:srgbClr val="000000"/>
                </a:solidFill>
              </a:rPr>
              <a:t>  Physical link  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01" name="Rectangle 2"/>
          <p:cNvSpPr txBox="1">
            <a:spLocks noChangeArrowheads="1"/>
          </p:cNvSpPr>
          <p:nvPr/>
        </p:nvSpPr>
        <p:spPr>
          <a:xfrm>
            <a:off x="488951" y="190500"/>
            <a:ext cx="8324849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LISP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-MN 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 Plane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Map-Reply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8" name="Text Box 40"/>
          <p:cNvSpPr txBox="1">
            <a:spLocks noChangeArrowheads="1"/>
          </p:cNvSpPr>
          <p:nvPr/>
        </p:nvSpPr>
        <p:spPr bwMode="auto">
          <a:xfrm>
            <a:off x="563755" y="1790700"/>
            <a:ext cx="1252153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4D4E4E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4D4E4E"/>
                </a:solidFill>
              </a:rPr>
              <a:t>PI EID-prefix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8000"/>
                </a:solidFill>
              </a:rPr>
              <a:t>2.0.0.0</a:t>
            </a:r>
            <a:r>
              <a:rPr lang="en-US" sz="1400" b="1" dirty="0" smtClean="0">
                <a:solidFill>
                  <a:srgbClr val="008000"/>
                </a:solidFill>
              </a:rPr>
              <a:t>/24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559" name="Text Box 40"/>
          <p:cNvSpPr txBox="1">
            <a:spLocks noChangeArrowheads="1"/>
          </p:cNvSpPr>
          <p:nvPr/>
        </p:nvSpPr>
        <p:spPr bwMode="auto">
          <a:xfrm>
            <a:off x="7755551" y="3367141"/>
            <a:ext cx="127187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4D4E4E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4D4E4E"/>
                </a:solidFill>
              </a:rPr>
              <a:t>LISP-MN EID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8000"/>
                </a:solidFill>
              </a:rPr>
              <a:t>3.0.0.3/32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161" name="Group 148"/>
          <p:cNvGrpSpPr/>
          <p:nvPr/>
        </p:nvGrpSpPr>
        <p:grpSpPr>
          <a:xfrm>
            <a:off x="7107798" y="2601740"/>
            <a:ext cx="690201" cy="1279826"/>
            <a:chOff x="1588498" y="4104074"/>
            <a:chExt cx="992023" cy="1692274"/>
          </a:xfrm>
        </p:grpSpPr>
        <p:pic>
          <p:nvPicPr>
            <p:cNvPr id="290" name="Picture 289" descr="Screen shot 2011-06-29 at 10.49.50 A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498" y="4104074"/>
              <a:ext cx="992023" cy="1692274"/>
            </a:xfrm>
            <a:prstGeom prst="rect">
              <a:avLst/>
            </a:prstGeom>
          </p:spPr>
        </p:pic>
        <p:grpSp>
          <p:nvGrpSpPr>
            <p:cNvPr id="162" name="Group 1455"/>
            <p:cNvGrpSpPr>
              <a:grpSpLocks noChangeAspect="1"/>
            </p:cNvGrpSpPr>
            <p:nvPr/>
          </p:nvGrpSpPr>
          <p:grpSpPr>
            <a:xfrm>
              <a:off x="1765644" y="5274062"/>
              <a:ext cx="531453" cy="364731"/>
              <a:chOff x="4485390" y="5424516"/>
              <a:chExt cx="309543" cy="274320"/>
            </a:xfrm>
          </p:grpSpPr>
          <p:sp>
            <p:nvSpPr>
              <p:cNvPr id="292" name="Curved Left Arrow 291"/>
              <p:cNvSpPr/>
              <p:nvPr/>
            </p:nvSpPr>
            <p:spPr>
              <a:xfrm flipH="1">
                <a:off x="4485390" y="5449110"/>
                <a:ext cx="154336" cy="249726"/>
              </a:xfrm>
              <a:prstGeom prst="curvedLeftArrow">
                <a:avLst>
                  <a:gd name="adj1" fmla="val 26974"/>
                  <a:gd name="adj2" fmla="val 48709"/>
                  <a:gd name="adj3" fmla="val 33571"/>
                </a:avLst>
              </a:prstGeom>
              <a:solidFill>
                <a:srgbClr val="C0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Curved Left Arrow 292"/>
              <p:cNvSpPr/>
              <p:nvPr/>
            </p:nvSpPr>
            <p:spPr>
              <a:xfrm rot="10800000" flipH="1">
                <a:off x="4642383" y="5424516"/>
                <a:ext cx="152550" cy="249726"/>
              </a:xfrm>
              <a:prstGeom prst="curvedLeftArrow">
                <a:avLst>
                  <a:gd name="adj1" fmla="val 26974"/>
                  <a:gd name="adj2" fmla="val 48709"/>
                  <a:gd name="adj3" fmla="val 33571"/>
                </a:avLst>
              </a:prstGeom>
              <a:solidFill>
                <a:srgbClr val="00B050"/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41" name="Rectangle 35"/>
          <p:cNvSpPr>
            <a:spLocks noChangeArrowheads="1"/>
          </p:cNvSpPr>
          <p:nvPr/>
        </p:nvSpPr>
        <p:spPr bwMode="auto">
          <a:xfrm>
            <a:off x="5783263" y="1979613"/>
            <a:ext cx="774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66.2.2.2</a:t>
            </a:r>
          </a:p>
        </p:txBody>
      </p:sp>
      <p:sp>
        <p:nvSpPr>
          <p:cNvPr id="165" name="Freeform 91"/>
          <p:cNvSpPr>
            <a:spLocks/>
          </p:cNvSpPr>
          <p:nvPr/>
        </p:nvSpPr>
        <p:spPr bwMode="auto">
          <a:xfrm rot="5400000">
            <a:off x="3061960" y="1537031"/>
            <a:ext cx="1669016" cy="3678136"/>
          </a:xfrm>
          <a:custGeom>
            <a:avLst/>
            <a:gdLst>
              <a:gd name="T0" fmla="*/ 0 w 487"/>
              <a:gd name="T1" fmla="*/ 0 h 586"/>
              <a:gd name="T2" fmla="*/ 2147483647 w 487"/>
              <a:gd name="T3" fmla="*/ 2147483647 h 586"/>
              <a:gd name="T4" fmla="*/ 2147483647 w 487"/>
              <a:gd name="T5" fmla="*/ 2147483647 h 586"/>
              <a:gd name="T6" fmla="*/ 2147483647 w 487"/>
              <a:gd name="T7" fmla="*/ 2147483647 h 586"/>
              <a:gd name="T8" fmla="*/ 2147483647 w 487"/>
              <a:gd name="T9" fmla="*/ 2147483647 h 5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7"/>
              <a:gd name="T16" fmla="*/ 0 h 586"/>
              <a:gd name="T17" fmla="*/ 487 w 487"/>
              <a:gd name="T18" fmla="*/ 586 h 5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7" h="586">
                <a:moveTo>
                  <a:pt x="0" y="0"/>
                </a:moveTo>
                <a:cubicBezTo>
                  <a:pt x="129" y="18"/>
                  <a:pt x="235" y="29"/>
                  <a:pt x="300" y="68"/>
                </a:cubicBezTo>
                <a:cubicBezTo>
                  <a:pt x="365" y="107"/>
                  <a:pt x="415" y="148"/>
                  <a:pt x="442" y="200"/>
                </a:cubicBezTo>
                <a:cubicBezTo>
                  <a:pt x="469" y="252"/>
                  <a:pt x="487" y="317"/>
                  <a:pt x="461" y="381"/>
                </a:cubicBezTo>
                <a:cubicBezTo>
                  <a:pt x="436" y="446"/>
                  <a:pt x="322" y="561"/>
                  <a:pt x="272" y="586"/>
                </a:cubicBezTo>
              </a:path>
            </a:pathLst>
          </a:custGeom>
          <a:noFill/>
          <a:ln w="57150" cap="rnd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3" name="Group 240"/>
          <p:cNvGrpSpPr>
            <a:grpSpLocks/>
          </p:cNvGrpSpPr>
          <p:nvPr/>
        </p:nvGrpSpPr>
        <p:grpSpPr bwMode="auto">
          <a:xfrm>
            <a:off x="5322720" y="2818747"/>
            <a:ext cx="2027406" cy="3467753"/>
            <a:chOff x="5878519" y="3403601"/>
            <a:chExt cx="1889762" cy="2687638"/>
          </a:xfrm>
        </p:grpSpPr>
        <p:grpSp>
          <p:nvGrpSpPr>
            <p:cNvPr id="164" name="Group 323"/>
            <p:cNvGrpSpPr>
              <a:grpSpLocks/>
            </p:cNvGrpSpPr>
            <p:nvPr/>
          </p:nvGrpSpPr>
          <p:grpSpPr bwMode="auto">
            <a:xfrm>
              <a:off x="5878519" y="3652933"/>
              <a:ext cx="1889762" cy="2438306"/>
              <a:chOff x="6316903" y="3410451"/>
              <a:chExt cx="1889582" cy="2437900"/>
            </a:xfrm>
          </p:grpSpPr>
          <p:sp>
            <p:nvSpPr>
              <p:cNvPr id="169" name="Line 36"/>
              <p:cNvSpPr>
                <a:spLocks noChangeShapeType="1"/>
              </p:cNvSpPr>
              <p:nvPr/>
            </p:nvSpPr>
            <p:spPr bwMode="auto">
              <a:xfrm>
                <a:off x="6774376" y="3410451"/>
                <a:ext cx="274124" cy="1237749"/>
              </a:xfrm>
              <a:prstGeom prst="line">
                <a:avLst/>
              </a:prstGeom>
              <a:noFill/>
              <a:ln w="19050">
                <a:solidFill>
                  <a:srgbClr val="4D4E4E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66" name="Group 46"/>
              <p:cNvGrpSpPr>
                <a:grpSpLocks/>
              </p:cNvGrpSpPr>
              <p:nvPr/>
            </p:nvGrpSpPr>
            <p:grpSpPr bwMode="auto">
              <a:xfrm>
                <a:off x="6316903" y="4403726"/>
                <a:ext cx="1535216" cy="1444625"/>
                <a:chOff x="2898" y="770"/>
                <a:chExt cx="968" cy="910"/>
              </a:xfrm>
            </p:grpSpPr>
            <p:sp>
              <p:nvSpPr>
                <p:cNvPr id="172" name="AutoShape 47"/>
                <p:cNvSpPr>
                  <a:spLocks noChangeArrowheads="1"/>
                </p:cNvSpPr>
                <p:nvPr/>
              </p:nvSpPr>
              <p:spPr bwMode="auto">
                <a:xfrm>
                  <a:off x="2898" y="770"/>
                  <a:ext cx="968" cy="91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4D4E4E"/>
                  </a:solidFill>
                  <a:round/>
                  <a:headEnd/>
                  <a:tailEnd/>
                </a:ln>
                <a:effectLst>
                  <a:outerShdw dist="23241" dir="18900000" algn="ctr" rotWithShape="0">
                    <a:schemeClr val="bg2"/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>
                    <a:ea typeface="ＭＳ Ｐゴシック" charset="-128"/>
                    <a:cs typeface="Arial" charset="0"/>
                  </a:endParaRPr>
                </a:p>
              </p:txBody>
            </p:sp>
            <p:grpSp>
              <p:nvGrpSpPr>
                <p:cNvPr id="167" name="Group 48"/>
                <p:cNvGrpSpPr>
                  <a:grpSpLocks/>
                </p:cNvGrpSpPr>
                <p:nvPr/>
              </p:nvGrpSpPr>
              <p:grpSpPr bwMode="auto">
                <a:xfrm>
                  <a:off x="2951" y="815"/>
                  <a:ext cx="863" cy="830"/>
                  <a:chOff x="1991" y="659"/>
                  <a:chExt cx="863" cy="830"/>
                </a:xfrm>
              </p:grpSpPr>
              <p:grpSp>
                <p:nvGrpSpPr>
                  <p:cNvPr id="170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1991" y="659"/>
                    <a:ext cx="863" cy="830"/>
                    <a:chOff x="1277" y="1062"/>
                    <a:chExt cx="957" cy="293"/>
                  </a:xfrm>
                </p:grpSpPr>
                <p:sp>
                  <p:nvSpPr>
                    <p:cNvPr id="176" name="AutoShap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7" y="1062"/>
                      <a:ext cx="942" cy="293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C0C0C4"/>
                    </a:solidFill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>
                      <a:outerShdw dist="25400" dir="18900000" algn="ctr" rotWithShape="0">
                        <a:schemeClr val="bg2"/>
                      </a:outerShdw>
                    </a:effectLst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defRPr/>
                      </a:pPr>
                      <a:endParaRPr lang="en-US">
                        <a:ea typeface="ＭＳ Ｐゴシック" charset="-128"/>
                        <a:cs typeface="Arial" charset="0"/>
                      </a:endParaRPr>
                    </a:p>
                  </p:txBody>
                </p:sp>
                <p:sp>
                  <p:nvSpPr>
                    <p:cNvPr id="177" name="Text Box 1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79" y="1065"/>
                      <a:ext cx="955" cy="4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1100" b="1">
                          <a:solidFill>
                            <a:srgbClr val="B21A1A"/>
                          </a:solidFill>
                        </a:rPr>
                        <a:t>12.0.0.2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</a:rPr>
                        <a:t>-&gt;</a:t>
                      </a:r>
                      <a:r>
                        <a:rPr lang="en-US" sz="1100" b="1">
                          <a:solidFill>
                            <a:srgbClr val="B21A1A"/>
                          </a:solidFill>
                        </a:rPr>
                        <a:t>11.0.0.1</a:t>
                      </a:r>
                      <a:endParaRPr lang="en-US" sz="1800" b="1">
                        <a:solidFill>
                          <a:srgbClr val="B21A1A"/>
                        </a:solidFill>
                      </a:endParaRPr>
                    </a:p>
                  </p:txBody>
                </p:sp>
              </p:grpSp>
              <p:sp>
                <p:nvSpPr>
                  <p:cNvPr id="175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778"/>
                    <a:ext cx="720" cy="5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Map-Reply</a:t>
                    </a:r>
                  </a:p>
                  <a:p>
                    <a:pPr algn="ctr"/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(</a:t>
                    </a:r>
                    <a:r>
                      <a:rPr lang="en-US" sz="1100" b="1" dirty="0" err="1">
                        <a:solidFill>
                          <a:srgbClr val="000000"/>
                        </a:solidFill>
                      </a:rPr>
                      <a:t>udp</a:t>
                    </a:r>
                    <a:r>
                      <a:rPr lang="en-US" sz="1100" b="1" dirty="0">
                        <a:solidFill>
                          <a:srgbClr val="000000"/>
                        </a:solidFill>
                      </a:rPr>
                      <a:t> 4342)</a:t>
                    </a:r>
                  </a:p>
                  <a:p>
                    <a:pPr algn="ctr"/>
                    <a:r>
                      <a:rPr lang="en-US" sz="1100" b="1" dirty="0">
                        <a:solidFill>
                          <a:srgbClr val="5C005C"/>
                        </a:solidFill>
                      </a:rPr>
                      <a:t>nonce</a:t>
                    </a:r>
                  </a:p>
                  <a:p>
                    <a:pPr algn="ctr"/>
                    <a:r>
                      <a:rPr lang="en-US" sz="1100" b="1" dirty="0" smtClean="0">
                        <a:solidFill>
                          <a:srgbClr val="008000"/>
                        </a:solidFill>
                      </a:rPr>
                      <a:t>3.0.0.3/32</a:t>
                    </a:r>
                  </a:p>
                  <a:p>
                    <a:pPr algn="ctr"/>
                    <a:r>
                      <a:rPr lang="en-US" sz="1100" b="1" dirty="0">
                        <a:solidFill>
                          <a:srgbClr val="C00000"/>
                        </a:solidFill>
                      </a:rPr>
                      <a:t>12.0.0.2 [1, 50]</a:t>
                    </a:r>
                  </a:p>
                  <a:p>
                    <a:pPr algn="ctr"/>
                    <a:r>
                      <a:rPr lang="en-US" sz="1100" b="1" dirty="0">
                        <a:solidFill>
                          <a:srgbClr val="C00000"/>
                        </a:solidFill>
                      </a:rPr>
                      <a:t>13.0.0.2 [1, 50]</a:t>
                    </a:r>
                  </a:p>
                </p:txBody>
              </p:sp>
            </p:grpSp>
          </p:grpSp>
          <p:sp>
            <p:nvSpPr>
              <p:cNvPr id="171" name="Rectangle 79"/>
              <p:cNvSpPr>
                <a:spLocks noChangeArrowheads="1"/>
              </p:cNvSpPr>
              <p:nvPr/>
            </p:nvSpPr>
            <p:spPr bwMode="auto">
              <a:xfrm>
                <a:off x="7833778" y="4739853"/>
                <a:ext cx="372707" cy="214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b="1">
                    <a:solidFill>
                      <a:srgbClr val="000000"/>
                    </a:solidFill>
                  </a:rPr>
                  <a:t>[6]</a:t>
                </a:r>
              </a:p>
            </p:txBody>
          </p:sp>
        </p:grpSp>
        <p:pic>
          <p:nvPicPr>
            <p:cNvPr id="168" name="Picture 364" descr="MapsIcon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34128" y="3403601"/>
              <a:ext cx="365759" cy="365760"/>
            </a:xfrm>
            <a:prstGeom prst="rect">
              <a:avLst/>
            </a:prstGeom>
            <a:solidFill>
              <a:srgbClr val="F1FFED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  <p:grpSp>
        <p:nvGrpSpPr>
          <p:cNvPr id="173" name="Group 43"/>
          <p:cNvGrpSpPr>
            <a:grpSpLocks/>
          </p:cNvGrpSpPr>
          <p:nvPr/>
        </p:nvGrpSpPr>
        <p:grpSpPr bwMode="auto">
          <a:xfrm>
            <a:off x="1401763" y="3733800"/>
            <a:ext cx="3790950" cy="2217738"/>
            <a:chOff x="1588" y="2187"/>
            <a:chExt cx="2388" cy="1397"/>
          </a:xfrm>
        </p:grpSpPr>
        <p:sp>
          <p:nvSpPr>
            <p:cNvPr id="179" name="Line 44"/>
            <p:cNvSpPr>
              <a:spLocks noChangeShapeType="1"/>
            </p:cNvSpPr>
            <p:nvPr/>
          </p:nvSpPr>
          <p:spPr bwMode="auto">
            <a:xfrm>
              <a:off x="1841" y="2187"/>
              <a:ext cx="192" cy="8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74" name="Group 45"/>
            <p:cNvGrpSpPr>
              <a:grpSpLocks/>
            </p:cNvGrpSpPr>
            <p:nvPr/>
          </p:nvGrpSpPr>
          <p:grpSpPr bwMode="auto">
            <a:xfrm>
              <a:off x="1588" y="2864"/>
              <a:ext cx="2388" cy="720"/>
              <a:chOff x="3111" y="2432"/>
              <a:chExt cx="2388" cy="720"/>
            </a:xfrm>
          </p:grpSpPr>
          <p:sp>
            <p:nvSpPr>
              <p:cNvPr id="181" name="Text Box 46"/>
              <p:cNvSpPr txBox="1">
                <a:spLocks noChangeArrowheads="1"/>
              </p:cNvSpPr>
              <p:nvPr/>
            </p:nvSpPr>
            <p:spPr bwMode="auto">
              <a:xfrm>
                <a:off x="3734" y="2454"/>
                <a:ext cx="1765" cy="6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D4E4E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ts val="600"/>
                  </a:spcBef>
                  <a:defRPr/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EID-prefix:  </a:t>
                </a:r>
                <a:r>
                  <a:rPr lang="en-US" sz="1200" b="1" dirty="0" smtClean="0">
                    <a:solidFill>
                      <a:srgbClr val="008000"/>
                    </a:solidFill>
                  </a:rPr>
                  <a:t>3.0.0.3/32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Locator-set: 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sz="1200" b="1" dirty="0"/>
                  <a:t>  </a:t>
                </a:r>
                <a:r>
                  <a:rPr lang="en-US" sz="1200" b="1" dirty="0">
                    <a:solidFill>
                      <a:srgbClr val="B21A1A"/>
                    </a:solidFill>
                  </a:rPr>
                  <a:t>12.0.0.2</a:t>
                </a:r>
                <a:r>
                  <a:rPr lang="en-US" sz="1200" b="1" dirty="0">
                    <a:solidFill>
                      <a:srgbClr val="000000"/>
                    </a:solidFill>
                  </a:rPr>
                  <a:t>, priority: 1, weight: 50 (D1)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sz="1200" b="1" dirty="0"/>
                  <a:t>  </a:t>
                </a:r>
                <a:r>
                  <a:rPr lang="en-US" sz="1200" b="1" dirty="0">
                    <a:solidFill>
                      <a:srgbClr val="B21A1A"/>
                    </a:solidFill>
                  </a:rPr>
                  <a:t>13.0.0.2</a:t>
                </a:r>
                <a:r>
                  <a:rPr lang="en-US" sz="1200" b="1" dirty="0">
                    <a:solidFill>
                      <a:srgbClr val="000000"/>
                    </a:solidFill>
                  </a:rPr>
                  <a:t>, priority: 1, weight: 50 (D2)</a:t>
                </a: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AutoShape 47"/>
              <p:cNvSpPr>
                <a:spLocks/>
              </p:cNvSpPr>
              <p:nvPr/>
            </p:nvSpPr>
            <p:spPr bwMode="auto">
              <a:xfrm>
                <a:off x="3600" y="2432"/>
                <a:ext cx="144" cy="720"/>
              </a:xfrm>
              <a:prstGeom prst="leftBrace">
                <a:avLst>
                  <a:gd name="adj1" fmla="val 41667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Text Box 48"/>
              <p:cNvSpPr txBox="1">
                <a:spLocks noChangeArrowheads="1"/>
              </p:cNvSpPr>
              <p:nvPr/>
            </p:nvSpPr>
            <p:spPr bwMode="auto">
              <a:xfrm>
                <a:off x="3111" y="2609"/>
                <a:ext cx="550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Mapping</a:t>
                </a:r>
              </a:p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Entry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0"/>
          <p:cNvGrpSpPr>
            <a:grpSpLocks/>
          </p:cNvGrpSpPr>
          <p:nvPr/>
        </p:nvGrpSpPr>
        <p:grpSpPr bwMode="auto">
          <a:xfrm>
            <a:off x="219075" y="2339937"/>
            <a:ext cx="1842766" cy="1828465"/>
            <a:chOff x="352740" y="2130425"/>
            <a:chExt cx="1842773" cy="1828800"/>
          </a:xfrm>
        </p:grpSpPr>
        <p:sp>
          <p:nvSpPr>
            <p:cNvPr id="490" name="Rounded Rectangle 966"/>
            <p:cNvSpPr>
              <a:spLocks/>
            </p:cNvSpPr>
            <p:nvPr/>
          </p:nvSpPr>
          <p:spPr bwMode="auto">
            <a:xfrm>
              <a:off x="366713" y="2130425"/>
              <a:ext cx="1828800" cy="1828800"/>
            </a:xfrm>
            <a:prstGeom prst="roundRect">
              <a:avLst>
                <a:gd name="adj" fmla="val 16667"/>
              </a:avLst>
            </a:prstGeom>
            <a:solidFill>
              <a:srgbClr val="B7FFC6">
                <a:alpha val="89803"/>
              </a:srgbClr>
            </a:solidFill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91" name="Cloud 490"/>
            <p:cNvSpPr>
              <a:spLocks/>
            </p:cNvSpPr>
            <p:nvPr/>
          </p:nvSpPr>
          <p:spPr bwMode="auto">
            <a:xfrm>
              <a:off x="352740" y="2459136"/>
              <a:ext cx="1738320" cy="1279759"/>
            </a:xfrm>
            <a:prstGeom prst="cloud">
              <a:avLst/>
            </a:prstGeom>
            <a:solidFill>
              <a:srgbClr val="71FFB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defRPr/>
              </a:pPr>
              <a:endParaRPr lang="en-US"/>
            </a:p>
          </p:txBody>
        </p:sp>
      </p:grpSp>
      <p:sp>
        <p:nvSpPr>
          <p:cNvPr id="308" name="Cloud 307"/>
          <p:cNvSpPr>
            <a:spLocks/>
          </p:cNvSpPr>
          <p:nvPr/>
        </p:nvSpPr>
        <p:spPr bwMode="auto">
          <a:xfrm>
            <a:off x="2646364" y="2214563"/>
            <a:ext cx="3749676" cy="2011362"/>
          </a:xfrm>
          <a:prstGeom prst="cloud">
            <a:avLst/>
          </a:prstGeom>
          <a:solidFill>
            <a:srgbClr val="F2B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>
            <a:prstTxWarp prst="textNoShape">
              <a:avLst/>
            </a:prstTxWarp>
            <a:spAutoFit/>
          </a:bodyPr>
          <a:lstStyle/>
          <a:p>
            <a:pPr algn="ctr" defTabSz="814388" eaLnBrk="0" hangingPunct="0">
              <a:lnSpc>
                <a:spcPct val="90000"/>
              </a:lnSpc>
              <a:defRPr/>
            </a:pPr>
            <a:endParaRPr lang="en-US"/>
          </a:p>
        </p:txBody>
      </p:sp>
      <p:sp>
        <p:nvSpPr>
          <p:cNvPr id="309" name="Text Box 143"/>
          <p:cNvSpPr txBox="1">
            <a:spLocks noChangeArrowheads="1"/>
          </p:cNvSpPr>
          <p:nvPr/>
        </p:nvSpPr>
        <p:spPr bwMode="auto">
          <a:xfrm rot="5400000" flipH="1">
            <a:off x="1389308" y="3466592"/>
            <a:ext cx="623824" cy="12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endParaRPr lang="en-US" sz="1400" b="1">
              <a:solidFill>
                <a:schemeClr val="bg2"/>
              </a:solidFill>
            </a:endParaRPr>
          </a:p>
        </p:txBody>
      </p:sp>
      <p:sp>
        <p:nvSpPr>
          <p:cNvPr id="310" name="Line 18"/>
          <p:cNvSpPr>
            <a:spLocks noChangeShapeType="1"/>
          </p:cNvSpPr>
          <p:nvPr/>
        </p:nvSpPr>
        <p:spPr bwMode="auto">
          <a:xfrm flipV="1">
            <a:off x="2028503" y="2831972"/>
            <a:ext cx="700085" cy="61902"/>
          </a:xfrm>
          <a:prstGeom prst="line">
            <a:avLst/>
          </a:prstGeom>
          <a:noFill/>
          <a:ln w="38100">
            <a:solidFill>
              <a:srgbClr val="4D4E4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Line 18"/>
          <p:cNvSpPr>
            <a:spLocks noChangeShapeType="1"/>
          </p:cNvSpPr>
          <p:nvPr/>
        </p:nvSpPr>
        <p:spPr bwMode="auto">
          <a:xfrm>
            <a:off x="2031678" y="3628751"/>
            <a:ext cx="700085" cy="61902"/>
          </a:xfrm>
          <a:prstGeom prst="line">
            <a:avLst/>
          </a:prstGeom>
          <a:noFill/>
          <a:ln w="38100">
            <a:solidFill>
              <a:srgbClr val="4D4E4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35"/>
          <p:cNvGrpSpPr>
            <a:grpSpLocks/>
          </p:cNvGrpSpPr>
          <p:nvPr/>
        </p:nvGrpSpPr>
        <p:grpSpPr bwMode="auto">
          <a:xfrm>
            <a:off x="1536380" y="2724042"/>
            <a:ext cx="563561" cy="385692"/>
            <a:chOff x="1438182" y="3822648"/>
            <a:chExt cx="563403" cy="385764"/>
          </a:xfrm>
        </p:grpSpPr>
        <p:grpSp>
          <p:nvGrpSpPr>
            <p:cNvPr id="4" name="Group 51"/>
            <p:cNvGrpSpPr>
              <a:grpSpLocks noChangeAspect="1"/>
            </p:cNvGrpSpPr>
            <p:nvPr/>
          </p:nvGrpSpPr>
          <p:grpSpPr bwMode="auto">
            <a:xfrm>
              <a:off x="1438182" y="3822648"/>
              <a:ext cx="563403" cy="295094"/>
              <a:chOff x="1725" y="1914"/>
              <a:chExt cx="421" cy="219"/>
            </a:xfrm>
          </p:grpSpPr>
          <p:sp>
            <p:nvSpPr>
              <p:cNvPr id="463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6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482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3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4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5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6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7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474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5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6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7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8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9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0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1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70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1532016" y="3932207"/>
              <a:ext cx="381000" cy="276205"/>
              <a:chOff x="4726" y="3297"/>
              <a:chExt cx="240" cy="174"/>
            </a:xfrm>
          </p:grpSpPr>
          <p:sp>
            <p:nvSpPr>
              <p:cNvPr id="461" name="Rectangle 11"/>
              <p:cNvSpPr>
                <a:spLocks noChangeArrowheads="1"/>
              </p:cNvSpPr>
              <p:nvPr/>
            </p:nvSpPr>
            <p:spPr bwMode="auto">
              <a:xfrm>
                <a:off x="4744" y="3321"/>
                <a:ext cx="192" cy="11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462" name="Text Box 12"/>
              <p:cNvSpPr txBox="1">
                <a:spLocks noChangeArrowheads="1"/>
              </p:cNvSpPr>
              <p:nvPr/>
            </p:nvSpPr>
            <p:spPr bwMode="auto">
              <a:xfrm>
                <a:off x="4726" y="3297"/>
                <a:ext cx="2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>
                        <a:lumMod val="50000"/>
                      </a:schemeClr>
                    </a:solidFill>
                  </a:rPr>
                  <a:t>S1</a:t>
                </a:r>
              </a:p>
            </p:txBody>
          </p:sp>
        </p:grpSp>
      </p:grpSp>
      <p:grpSp>
        <p:nvGrpSpPr>
          <p:cNvPr id="9" name="Group 136"/>
          <p:cNvGrpSpPr>
            <a:grpSpLocks/>
          </p:cNvGrpSpPr>
          <p:nvPr/>
        </p:nvGrpSpPr>
        <p:grpSpPr bwMode="auto">
          <a:xfrm>
            <a:off x="1536380" y="3436709"/>
            <a:ext cx="563561" cy="387280"/>
            <a:chOff x="1438182" y="3822648"/>
            <a:chExt cx="563403" cy="387344"/>
          </a:xfrm>
        </p:grpSpPr>
        <p:grpSp>
          <p:nvGrpSpPr>
            <p:cNvPr id="10" name="Group 51"/>
            <p:cNvGrpSpPr>
              <a:grpSpLocks noChangeAspect="1"/>
            </p:cNvGrpSpPr>
            <p:nvPr/>
          </p:nvGrpSpPr>
          <p:grpSpPr bwMode="auto">
            <a:xfrm>
              <a:off x="1438182" y="3822648"/>
              <a:ext cx="563403" cy="295094"/>
              <a:chOff x="1725" y="1914"/>
              <a:chExt cx="421" cy="219"/>
            </a:xfrm>
          </p:grpSpPr>
          <p:sp>
            <p:nvSpPr>
              <p:cNvPr id="432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12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451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4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8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443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4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5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6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7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8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9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0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39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1536789" y="3932200"/>
              <a:ext cx="373063" cy="277792"/>
              <a:chOff x="4729" y="3297"/>
              <a:chExt cx="235" cy="175"/>
            </a:xfrm>
          </p:grpSpPr>
          <p:sp>
            <p:nvSpPr>
              <p:cNvPr id="429" name="Rectangle 11"/>
              <p:cNvSpPr>
                <a:spLocks noChangeArrowheads="1"/>
              </p:cNvSpPr>
              <p:nvPr/>
            </p:nvSpPr>
            <p:spPr bwMode="auto">
              <a:xfrm>
                <a:off x="4744" y="3321"/>
                <a:ext cx="192" cy="11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431" name="Text Box 12"/>
              <p:cNvSpPr txBox="1">
                <a:spLocks noChangeArrowheads="1"/>
              </p:cNvSpPr>
              <p:nvPr/>
            </p:nvSpPr>
            <p:spPr bwMode="auto">
              <a:xfrm>
                <a:off x="4729" y="3297"/>
                <a:ext cx="235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>
                        <a:lumMod val="50000"/>
                      </a:schemeClr>
                    </a:solidFill>
                  </a:rPr>
                  <a:t>S2</a:t>
                </a:r>
              </a:p>
            </p:txBody>
          </p:sp>
        </p:grpSp>
      </p:grpSp>
      <p:grpSp>
        <p:nvGrpSpPr>
          <p:cNvPr id="15" name="Group 327"/>
          <p:cNvGrpSpPr>
            <a:grpSpLocks/>
          </p:cNvGrpSpPr>
          <p:nvPr/>
        </p:nvGrpSpPr>
        <p:grpSpPr bwMode="auto">
          <a:xfrm>
            <a:off x="1210944" y="2379618"/>
            <a:ext cx="989008" cy="319958"/>
            <a:chOff x="1261428" y="1517830"/>
            <a:chExt cx="989012" cy="320017"/>
          </a:xfrm>
        </p:grpSpPr>
        <p:sp>
          <p:nvSpPr>
            <p:cNvPr id="424" name="Rounded Rectangle 423"/>
            <p:cNvSpPr/>
            <p:nvPr/>
          </p:nvSpPr>
          <p:spPr bwMode="auto">
            <a:xfrm>
              <a:off x="1514160" y="1562333"/>
              <a:ext cx="457202" cy="2302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25" name="Text Box 50"/>
            <p:cNvSpPr txBox="1">
              <a:spLocks noChangeAspect="1" noChangeArrowheads="1"/>
            </p:cNvSpPr>
            <p:nvPr/>
          </p:nvSpPr>
          <p:spPr bwMode="auto">
            <a:xfrm>
              <a:off x="1261428" y="1517830"/>
              <a:ext cx="989012" cy="320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4D4E4E"/>
                  </a:solidFill>
                </a:rPr>
                <a:t>TR</a:t>
              </a:r>
              <a:endParaRPr lang="en-US" sz="1600" b="1" dirty="0">
                <a:solidFill>
                  <a:srgbClr val="4D4E4E"/>
                </a:solidFill>
              </a:endParaRPr>
            </a:p>
          </p:txBody>
        </p:sp>
      </p:grpSp>
      <p:grpSp>
        <p:nvGrpSpPr>
          <p:cNvPr id="16" name="Group 328"/>
          <p:cNvGrpSpPr>
            <a:grpSpLocks/>
          </p:cNvGrpSpPr>
          <p:nvPr/>
        </p:nvGrpSpPr>
        <p:grpSpPr bwMode="auto">
          <a:xfrm>
            <a:off x="1198244" y="3795408"/>
            <a:ext cx="989008" cy="319958"/>
            <a:chOff x="1248728" y="1517830"/>
            <a:chExt cx="989012" cy="320017"/>
          </a:xfrm>
        </p:grpSpPr>
        <p:sp>
          <p:nvSpPr>
            <p:cNvPr id="422" name="Rounded Rectangle 421"/>
            <p:cNvSpPr/>
            <p:nvPr/>
          </p:nvSpPr>
          <p:spPr bwMode="auto">
            <a:xfrm>
              <a:off x="1514160" y="1562593"/>
              <a:ext cx="457202" cy="2302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3" name="Text Box 50"/>
            <p:cNvSpPr txBox="1">
              <a:spLocks noChangeAspect="1" noChangeArrowheads="1"/>
            </p:cNvSpPr>
            <p:nvPr/>
          </p:nvSpPr>
          <p:spPr bwMode="auto">
            <a:xfrm>
              <a:off x="1248728" y="1517830"/>
              <a:ext cx="989012" cy="320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tx1">
                      <a:lumMod val="50000"/>
                    </a:schemeClr>
                  </a:solidFill>
                </a:rPr>
                <a:t>TR</a:t>
              </a:r>
              <a:endParaRPr lang="en-US" sz="16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316" name="Line 18"/>
          <p:cNvSpPr>
            <a:spLocks noChangeShapeType="1"/>
          </p:cNvSpPr>
          <p:nvPr/>
        </p:nvSpPr>
        <p:spPr bwMode="auto">
          <a:xfrm flipH="1" flipV="1">
            <a:off x="6251237" y="2831972"/>
            <a:ext cx="700085" cy="61902"/>
          </a:xfrm>
          <a:prstGeom prst="line">
            <a:avLst/>
          </a:prstGeom>
          <a:noFill/>
          <a:ln w="38100">
            <a:solidFill>
              <a:srgbClr val="4D4E4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Line 18"/>
          <p:cNvSpPr>
            <a:spLocks noChangeShapeType="1"/>
          </p:cNvSpPr>
          <p:nvPr/>
        </p:nvSpPr>
        <p:spPr bwMode="auto">
          <a:xfrm flipH="1">
            <a:off x="6187889" y="3628751"/>
            <a:ext cx="809811" cy="61902"/>
          </a:xfrm>
          <a:prstGeom prst="line">
            <a:avLst/>
          </a:prstGeom>
          <a:noFill/>
          <a:ln w="38100">
            <a:solidFill>
              <a:srgbClr val="4D4E4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7032231" y="2745597"/>
            <a:ext cx="389540" cy="130679"/>
            <a:chOff x="2220" y="1295"/>
            <a:chExt cx="911" cy="343"/>
          </a:xfrm>
        </p:grpSpPr>
        <p:grpSp>
          <p:nvGrpSpPr>
            <p:cNvPr id="18" name="Group 58"/>
            <p:cNvGrpSpPr>
              <a:grpSpLocks/>
            </p:cNvGrpSpPr>
            <p:nvPr/>
          </p:nvGrpSpPr>
          <p:grpSpPr bwMode="auto">
            <a:xfrm>
              <a:off x="2220" y="1295"/>
              <a:ext cx="903" cy="335"/>
              <a:chOff x="2220" y="1295"/>
              <a:chExt cx="903" cy="335"/>
            </a:xfrm>
          </p:grpSpPr>
          <p:sp>
            <p:nvSpPr>
              <p:cNvPr id="414" name="Freeform 59"/>
              <p:cNvSpPr>
                <a:spLocks/>
              </p:cNvSpPr>
              <p:nvPr/>
            </p:nvSpPr>
            <p:spPr bwMode="auto">
              <a:xfrm>
                <a:off x="2691" y="1303"/>
                <a:ext cx="432" cy="144"/>
              </a:xfrm>
              <a:custGeom>
                <a:avLst/>
                <a:gdLst>
                  <a:gd name="T0" fmla="*/ 0 w 432"/>
                  <a:gd name="T1" fmla="*/ 112 h 144"/>
                  <a:gd name="T2" fmla="*/ 96 w 432"/>
                  <a:gd name="T3" fmla="*/ 144 h 144"/>
                  <a:gd name="T4" fmla="*/ 328 w 432"/>
                  <a:gd name="T5" fmla="*/ 48 h 144"/>
                  <a:gd name="T6" fmla="*/ 432 w 432"/>
                  <a:gd name="T7" fmla="*/ 80 h 144"/>
                  <a:gd name="T8" fmla="*/ 376 w 432"/>
                  <a:gd name="T9" fmla="*/ 0 h 144"/>
                  <a:gd name="T10" fmla="*/ 104 w 432"/>
                  <a:gd name="T11" fmla="*/ 0 h 144"/>
                  <a:gd name="T12" fmla="*/ 216 w 432"/>
                  <a:gd name="T13" fmla="*/ 24 h 144"/>
                  <a:gd name="T14" fmla="*/ 0 w 432"/>
                  <a:gd name="T15" fmla="*/ 112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2"/>
                  <a:gd name="T25" fmla="*/ 0 h 144"/>
                  <a:gd name="T26" fmla="*/ 432 w 432"/>
                  <a:gd name="T27" fmla="*/ 144 h 1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2" h="144">
                    <a:moveTo>
                      <a:pt x="0" y="112"/>
                    </a:moveTo>
                    <a:lnTo>
                      <a:pt x="96" y="144"/>
                    </a:lnTo>
                    <a:lnTo>
                      <a:pt x="328" y="48"/>
                    </a:lnTo>
                    <a:lnTo>
                      <a:pt x="432" y="80"/>
                    </a:lnTo>
                    <a:lnTo>
                      <a:pt x="376" y="0"/>
                    </a:lnTo>
                    <a:lnTo>
                      <a:pt x="104" y="0"/>
                    </a:lnTo>
                    <a:lnTo>
                      <a:pt x="216" y="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60"/>
              <p:cNvSpPr>
                <a:spLocks/>
              </p:cNvSpPr>
              <p:nvPr/>
            </p:nvSpPr>
            <p:spPr bwMode="auto">
              <a:xfrm>
                <a:off x="2691" y="1303"/>
                <a:ext cx="432" cy="144"/>
              </a:xfrm>
              <a:custGeom>
                <a:avLst/>
                <a:gdLst>
                  <a:gd name="T0" fmla="*/ 0 w 432"/>
                  <a:gd name="T1" fmla="*/ 112 h 144"/>
                  <a:gd name="T2" fmla="*/ 96 w 432"/>
                  <a:gd name="T3" fmla="*/ 144 h 144"/>
                  <a:gd name="T4" fmla="*/ 328 w 432"/>
                  <a:gd name="T5" fmla="*/ 48 h 144"/>
                  <a:gd name="T6" fmla="*/ 432 w 432"/>
                  <a:gd name="T7" fmla="*/ 80 h 144"/>
                  <a:gd name="T8" fmla="*/ 376 w 432"/>
                  <a:gd name="T9" fmla="*/ 0 h 144"/>
                  <a:gd name="T10" fmla="*/ 104 w 432"/>
                  <a:gd name="T11" fmla="*/ 0 h 144"/>
                  <a:gd name="T12" fmla="*/ 216 w 432"/>
                  <a:gd name="T13" fmla="*/ 24 h 144"/>
                  <a:gd name="T14" fmla="*/ 0 w 432"/>
                  <a:gd name="T15" fmla="*/ 112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2"/>
                  <a:gd name="T25" fmla="*/ 0 h 144"/>
                  <a:gd name="T26" fmla="*/ 432 w 432"/>
                  <a:gd name="T27" fmla="*/ 144 h 1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2" h="144">
                    <a:moveTo>
                      <a:pt x="0" y="112"/>
                    </a:moveTo>
                    <a:lnTo>
                      <a:pt x="96" y="144"/>
                    </a:lnTo>
                    <a:lnTo>
                      <a:pt x="328" y="48"/>
                    </a:lnTo>
                    <a:lnTo>
                      <a:pt x="432" y="80"/>
                    </a:lnTo>
                    <a:lnTo>
                      <a:pt x="376" y="0"/>
                    </a:lnTo>
                    <a:lnTo>
                      <a:pt x="104" y="0"/>
                    </a:lnTo>
                    <a:lnTo>
                      <a:pt x="216" y="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61"/>
              <p:cNvSpPr>
                <a:spLocks/>
              </p:cNvSpPr>
              <p:nvPr/>
            </p:nvSpPr>
            <p:spPr bwMode="auto">
              <a:xfrm>
                <a:off x="2220" y="1471"/>
                <a:ext cx="432" cy="152"/>
              </a:xfrm>
              <a:custGeom>
                <a:avLst/>
                <a:gdLst>
                  <a:gd name="T0" fmla="*/ 432 w 432"/>
                  <a:gd name="T1" fmla="*/ 32 h 152"/>
                  <a:gd name="T2" fmla="*/ 336 w 432"/>
                  <a:gd name="T3" fmla="*/ 0 h 152"/>
                  <a:gd name="T4" fmla="*/ 112 w 432"/>
                  <a:gd name="T5" fmla="*/ 96 h 152"/>
                  <a:gd name="T6" fmla="*/ 0 w 432"/>
                  <a:gd name="T7" fmla="*/ 64 h 152"/>
                  <a:gd name="T8" fmla="*/ 56 w 432"/>
                  <a:gd name="T9" fmla="*/ 152 h 152"/>
                  <a:gd name="T10" fmla="*/ 336 w 432"/>
                  <a:gd name="T11" fmla="*/ 152 h 152"/>
                  <a:gd name="T12" fmla="*/ 216 w 432"/>
                  <a:gd name="T13" fmla="*/ 120 h 152"/>
                  <a:gd name="T14" fmla="*/ 432 w 432"/>
                  <a:gd name="T15" fmla="*/ 32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2"/>
                  <a:gd name="T25" fmla="*/ 0 h 152"/>
                  <a:gd name="T26" fmla="*/ 432 w 432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2" h="152">
                    <a:moveTo>
                      <a:pt x="432" y="32"/>
                    </a:moveTo>
                    <a:lnTo>
                      <a:pt x="336" y="0"/>
                    </a:lnTo>
                    <a:lnTo>
                      <a:pt x="112" y="96"/>
                    </a:lnTo>
                    <a:lnTo>
                      <a:pt x="0" y="64"/>
                    </a:lnTo>
                    <a:lnTo>
                      <a:pt x="56" y="152"/>
                    </a:lnTo>
                    <a:lnTo>
                      <a:pt x="336" y="152"/>
                    </a:lnTo>
                    <a:lnTo>
                      <a:pt x="216" y="120"/>
                    </a:lnTo>
                    <a:lnTo>
                      <a:pt x="432" y="3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62"/>
              <p:cNvSpPr>
                <a:spLocks/>
              </p:cNvSpPr>
              <p:nvPr/>
            </p:nvSpPr>
            <p:spPr bwMode="auto">
              <a:xfrm>
                <a:off x="2220" y="1471"/>
                <a:ext cx="432" cy="152"/>
              </a:xfrm>
              <a:custGeom>
                <a:avLst/>
                <a:gdLst>
                  <a:gd name="T0" fmla="*/ 432 w 432"/>
                  <a:gd name="T1" fmla="*/ 32 h 152"/>
                  <a:gd name="T2" fmla="*/ 336 w 432"/>
                  <a:gd name="T3" fmla="*/ 0 h 152"/>
                  <a:gd name="T4" fmla="*/ 112 w 432"/>
                  <a:gd name="T5" fmla="*/ 96 h 152"/>
                  <a:gd name="T6" fmla="*/ 0 w 432"/>
                  <a:gd name="T7" fmla="*/ 64 h 152"/>
                  <a:gd name="T8" fmla="*/ 56 w 432"/>
                  <a:gd name="T9" fmla="*/ 152 h 152"/>
                  <a:gd name="T10" fmla="*/ 336 w 432"/>
                  <a:gd name="T11" fmla="*/ 152 h 152"/>
                  <a:gd name="T12" fmla="*/ 216 w 432"/>
                  <a:gd name="T13" fmla="*/ 120 h 152"/>
                  <a:gd name="T14" fmla="*/ 432 w 432"/>
                  <a:gd name="T15" fmla="*/ 32 h 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2"/>
                  <a:gd name="T25" fmla="*/ 0 h 152"/>
                  <a:gd name="T26" fmla="*/ 432 w 432"/>
                  <a:gd name="T27" fmla="*/ 152 h 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2" h="152">
                    <a:moveTo>
                      <a:pt x="432" y="32"/>
                    </a:moveTo>
                    <a:lnTo>
                      <a:pt x="336" y="0"/>
                    </a:lnTo>
                    <a:lnTo>
                      <a:pt x="112" y="96"/>
                    </a:lnTo>
                    <a:lnTo>
                      <a:pt x="0" y="64"/>
                    </a:lnTo>
                    <a:lnTo>
                      <a:pt x="56" y="152"/>
                    </a:lnTo>
                    <a:lnTo>
                      <a:pt x="336" y="152"/>
                    </a:lnTo>
                    <a:lnTo>
                      <a:pt x="216" y="120"/>
                    </a:lnTo>
                    <a:lnTo>
                      <a:pt x="432" y="3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63"/>
              <p:cNvSpPr>
                <a:spLocks/>
              </p:cNvSpPr>
              <p:nvPr/>
            </p:nvSpPr>
            <p:spPr bwMode="auto">
              <a:xfrm>
                <a:off x="2244" y="1295"/>
                <a:ext cx="432" cy="144"/>
              </a:xfrm>
              <a:custGeom>
                <a:avLst/>
                <a:gdLst>
                  <a:gd name="T0" fmla="*/ 0 w 432"/>
                  <a:gd name="T1" fmla="*/ 32 h 144"/>
                  <a:gd name="T2" fmla="*/ 96 w 432"/>
                  <a:gd name="T3" fmla="*/ 0 h 144"/>
                  <a:gd name="T4" fmla="*/ 328 w 432"/>
                  <a:gd name="T5" fmla="*/ 88 h 144"/>
                  <a:gd name="T6" fmla="*/ 432 w 432"/>
                  <a:gd name="T7" fmla="*/ 64 h 144"/>
                  <a:gd name="T8" fmla="*/ 376 w 432"/>
                  <a:gd name="T9" fmla="*/ 144 h 144"/>
                  <a:gd name="T10" fmla="*/ 104 w 432"/>
                  <a:gd name="T11" fmla="*/ 144 h 144"/>
                  <a:gd name="T12" fmla="*/ 216 w 432"/>
                  <a:gd name="T13" fmla="*/ 120 h 144"/>
                  <a:gd name="T14" fmla="*/ 0 w 432"/>
                  <a:gd name="T15" fmla="*/ 32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2"/>
                  <a:gd name="T25" fmla="*/ 0 h 144"/>
                  <a:gd name="T26" fmla="*/ 432 w 432"/>
                  <a:gd name="T27" fmla="*/ 144 h 1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2" h="144">
                    <a:moveTo>
                      <a:pt x="0" y="32"/>
                    </a:moveTo>
                    <a:lnTo>
                      <a:pt x="96" y="0"/>
                    </a:lnTo>
                    <a:lnTo>
                      <a:pt x="328" y="88"/>
                    </a:lnTo>
                    <a:lnTo>
                      <a:pt x="432" y="64"/>
                    </a:lnTo>
                    <a:lnTo>
                      <a:pt x="376" y="144"/>
                    </a:lnTo>
                    <a:lnTo>
                      <a:pt x="104" y="144"/>
                    </a:lnTo>
                    <a:lnTo>
                      <a:pt x="216" y="12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64"/>
              <p:cNvSpPr>
                <a:spLocks/>
              </p:cNvSpPr>
              <p:nvPr/>
            </p:nvSpPr>
            <p:spPr bwMode="auto">
              <a:xfrm>
                <a:off x="2244" y="1295"/>
                <a:ext cx="432" cy="144"/>
              </a:xfrm>
              <a:custGeom>
                <a:avLst/>
                <a:gdLst>
                  <a:gd name="T0" fmla="*/ 0 w 432"/>
                  <a:gd name="T1" fmla="*/ 32 h 144"/>
                  <a:gd name="T2" fmla="*/ 96 w 432"/>
                  <a:gd name="T3" fmla="*/ 0 h 144"/>
                  <a:gd name="T4" fmla="*/ 328 w 432"/>
                  <a:gd name="T5" fmla="*/ 88 h 144"/>
                  <a:gd name="T6" fmla="*/ 432 w 432"/>
                  <a:gd name="T7" fmla="*/ 64 h 144"/>
                  <a:gd name="T8" fmla="*/ 376 w 432"/>
                  <a:gd name="T9" fmla="*/ 144 h 144"/>
                  <a:gd name="T10" fmla="*/ 104 w 432"/>
                  <a:gd name="T11" fmla="*/ 144 h 144"/>
                  <a:gd name="T12" fmla="*/ 216 w 432"/>
                  <a:gd name="T13" fmla="*/ 120 h 144"/>
                  <a:gd name="T14" fmla="*/ 0 w 432"/>
                  <a:gd name="T15" fmla="*/ 32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2"/>
                  <a:gd name="T25" fmla="*/ 0 h 144"/>
                  <a:gd name="T26" fmla="*/ 432 w 432"/>
                  <a:gd name="T27" fmla="*/ 144 h 1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2" h="144">
                    <a:moveTo>
                      <a:pt x="0" y="32"/>
                    </a:moveTo>
                    <a:lnTo>
                      <a:pt x="96" y="0"/>
                    </a:lnTo>
                    <a:lnTo>
                      <a:pt x="328" y="88"/>
                    </a:lnTo>
                    <a:lnTo>
                      <a:pt x="432" y="64"/>
                    </a:lnTo>
                    <a:lnTo>
                      <a:pt x="376" y="144"/>
                    </a:lnTo>
                    <a:lnTo>
                      <a:pt x="104" y="144"/>
                    </a:lnTo>
                    <a:lnTo>
                      <a:pt x="216" y="12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65"/>
              <p:cNvSpPr>
                <a:spLocks/>
              </p:cNvSpPr>
              <p:nvPr/>
            </p:nvSpPr>
            <p:spPr bwMode="auto">
              <a:xfrm>
                <a:off x="2676" y="1487"/>
                <a:ext cx="431" cy="143"/>
              </a:xfrm>
              <a:custGeom>
                <a:avLst/>
                <a:gdLst>
                  <a:gd name="T0" fmla="*/ 431 w 431"/>
                  <a:gd name="T1" fmla="*/ 112 h 143"/>
                  <a:gd name="T2" fmla="*/ 335 w 431"/>
                  <a:gd name="T3" fmla="*/ 143 h 143"/>
                  <a:gd name="T4" fmla="*/ 111 w 431"/>
                  <a:gd name="T5" fmla="*/ 48 h 143"/>
                  <a:gd name="T6" fmla="*/ 0 w 431"/>
                  <a:gd name="T7" fmla="*/ 80 h 143"/>
                  <a:gd name="T8" fmla="*/ 55 w 431"/>
                  <a:gd name="T9" fmla="*/ 0 h 143"/>
                  <a:gd name="T10" fmla="*/ 335 w 431"/>
                  <a:gd name="T11" fmla="*/ 0 h 143"/>
                  <a:gd name="T12" fmla="*/ 215 w 431"/>
                  <a:gd name="T13" fmla="*/ 24 h 143"/>
                  <a:gd name="T14" fmla="*/ 431 w 431"/>
                  <a:gd name="T15" fmla="*/ 112 h 1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1"/>
                  <a:gd name="T25" fmla="*/ 0 h 143"/>
                  <a:gd name="T26" fmla="*/ 431 w 431"/>
                  <a:gd name="T27" fmla="*/ 143 h 1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1" h="143">
                    <a:moveTo>
                      <a:pt x="431" y="112"/>
                    </a:moveTo>
                    <a:lnTo>
                      <a:pt x="335" y="143"/>
                    </a:lnTo>
                    <a:lnTo>
                      <a:pt x="111" y="48"/>
                    </a:lnTo>
                    <a:lnTo>
                      <a:pt x="0" y="80"/>
                    </a:lnTo>
                    <a:lnTo>
                      <a:pt x="55" y="0"/>
                    </a:lnTo>
                    <a:lnTo>
                      <a:pt x="335" y="0"/>
                    </a:lnTo>
                    <a:lnTo>
                      <a:pt x="215" y="24"/>
                    </a:lnTo>
                    <a:lnTo>
                      <a:pt x="431" y="11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66"/>
              <p:cNvSpPr>
                <a:spLocks/>
              </p:cNvSpPr>
              <p:nvPr/>
            </p:nvSpPr>
            <p:spPr bwMode="auto">
              <a:xfrm>
                <a:off x="2676" y="1487"/>
                <a:ext cx="431" cy="143"/>
              </a:xfrm>
              <a:custGeom>
                <a:avLst/>
                <a:gdLst>
                  <a:gd name="T0" fmla="*/ 431 w 431"/>
                  <a:gd name="T1" fmla="*/ 112 h 143"/>
                  <a:gd name="T2" fmla="*/ 335 w 431"/>
                  <a:gd name="T3" fmla="*/ 143 h 143"/>
                  <a:gd name="T4" fmla="*/ 111 w 431"/>
                  <a:gd name="T5" fmla="*/ 48 h 143"/>
                  <a:gd name="T6" fmla="*/ 0 w 431"/>
                  <a:gd name="T7" fmla="*/ 80 h 143"/>
                  <a:gd name="T8" fmla="*/ 55 w 431"/>
                  <a:gd name="T9" fmla="*/ 0 h 143"/>
                  <a:gd name="T10" fmla="*/ 335 w 431"/>
                  <a:gd name="T11" fmla="*/ 0 h 143"/>
                  <a:gd name="T12" fmla="*/ 215 w 431"/>
                  <a:gd name="T13" fmla="*/ 24 h 143"/>
                  <a:gd name="T14" fmla="*/ 431 w 431"/>
                  <a:gd name="T15" fmla="*/ 112 h 1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1"/>
                  <a:gd name="T25" fmla="*/ 0 h 143"/>
                  <a:gd name="T26" fmla="*/ 431 w 431"/>
                  <a:gd name="T27" fmla="*/ 143 h 1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1" h="143">
                    <a:moveTo>
                      <a:pt x="431" y="112"/>
                    </a:moveTo>
                    <a:lnTo>
                      <a:pt x="335" y="143"/>
                    </a:lnTo>
                    <a:lnTo>
                      <a:pt x="111" y="48"/>
                    </a:lnTo>
                    <a:lnTo>
                      <a:pt x="0" y="80"/>
                    </a:lnTo>
                    <a:lnTo>
                      <a:pt x="55" y="0"/>
                    </a:lnTo>
                    <a:lnTo>
                      <a:pt x="335" y="0"/>
                    </a:lnTo>
                    <a:lnTo>
                      <a:pt x="215" y="24"/>
                    </a:lnTo>
                    <a:lnTo>
                      <a:pt x="431" y="11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67"/>
            <p:cNvGrpSpPr>
              <a:grpSpLocks/>
            </p:cNvGrpSpPr>
            <p:nvPr/>
          </p:nvGrpSpPr>
          <p:grpSpPr bwMode="auto">
            <a:xfrm>
              <a:off x="2228" y="1303"/>
              <a:ext cx="903" cy="335"/>
              <a:chOff x="2228" y="1303"/>
              <a:chExt cx="903" cy="335"/>
            </a:xfrm>
          </p:grpSpPr>
          <p:sp>
            <p:nvSpPr>
              <p:cNvPr id="406" name="Freeform 68"/>
              <p:cNvSpPr>
                <a:spLocks/>
              </p:cNvSpPr>
              <p:nvPr/>
            </p:nvSpPr>
            <p:spPr bwMode="auto">
              <a:xfrm>
                <a:off x="2699" y="1311"/>
                <a:ext cx="432" cy="144"/>
              </a:xfrm>
              <a:custGeom>
                <a:avLst/>
                <a:gdLst>
                  <a:gd name="T0" fmla="*/ 0 w 432"/>
                  <a:gd name="T1" fmla="*/ 112 h 144"/>
                  <a:gd name="T2" fmla="*/ 96 w 432"/>
                  <a:gd name="T3" fmla="*/ 144 h 144"/>
                  <a:gd name="T4" fmla="*/ 328 w 432"/>
                  <a:gd name="T5" fmla="*/ 48 h 144"/>
                  <a:gd name="T6" fmla="*/ 432 w 432"/>
                  <a:gd name="T7" fmla="*/ 80 h 144"/>
                  <a:gd name="T8" fmla="*/ 376 w 432"/>
                  <a:gd name="T9" fmla="*/ 0 h 144"/>
                  <a:gd name="T10" fmla="*/ 104 w 432"/>
                  <a:gd name="T11" fmla="*/ 0 h 144"/>
                  <a:gd name="T12" fmla="*/ 216 w 432"/>
                  <a:gd name="T13" fmla="*/ 24 h 144"/>
                  <a:gd name="T14" fmla="*/ 0 w 432"/>
                  <a:gd name="T15" fmla="*/ 112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2"/>
                  <a:gd name="T25" fmla="*/ 0 h 144"/>
                  <a:gd name="T26" fmla="*/ 432 w 432"/>
                  <a:gd name="T27" fmla="*/ 144 h 1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2" h="144">
                    <a:moveTo>
                      <a:pt x="0" y="112"/>
                    </a:moveTo>
                    <a:lnTo>
                      <a:pt x="96" y="144"/>
                    </a:lnTo>
                    <a:lnTo>
                      <a:pt x="328" y="48"/>
                    </a:lnTo>
                    <a:lnTo>
                      <a:pt x="432" y="80"/>
                    </a:lnTo>
                    <a:lnTo>
                      <a:pt x="376" y="0"/>
                    </a:lnTo>
                    <a:lnTo>
                      <a:pt x="104" y="0"/>
                    </a:lnTo>
                    <a:lnTo>
                      <a:pt x="216" y="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69"/>
              <p:cNvSpPr>
                <a:spLocks/>
              </p:cNvSpPr>
              <p:nvPr/>
            </p:nvSpPr>
            <p:spPr bwMode="auto">
              <a:xfrm>
                <a:off x="2699" y="1311"/>
                <a:ext cx="432" cy="144"/>
              </a:xfrm>
              <a:custGeom>
                <a:avLst/>
                <a:gdLst>
                  <a:gd name="T0" fmla="*/ 0 w 432"/>
                  <a:gd name="T1" fmla="*/ 112 h 144"/>
                  <a:gd name="T2" fmla="*/ 96 w 432"/>
                  <a:gd name="T3" fmla="*/ 144 h 144"/>
                  <a:gd name="T4" fmla="*/ 328 w 432"/>
                  <a:gd name="T5" fmla="*/ 48 h 144"/>
                  <a:gd name="T6" fmla="*/ 432 w 432"/>
                  <a:gd name="T7" fmla="*/ 80 h 144"/>
                  <a:gd name="T8" fmla="*/ 376 w 432"/>
                  <a:gd name="T9" fmla="*/ 0 h 144"/>
                  <a:gd name="T10" fmla="*/ 104 w 432"/>
                  <a:gd name="T11" fmla="*/ 0 h 144"/>
                  <a:gd name="T12" fmla="*/ 216 w 432"/>
                  <a:gd name="T13" fmla="*/ 24 h 144"/>
                  <a:gd name="T14" fmla="*/ 0 w 432"/>
                  <a:gd name="T15" fmla="*/ 112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2"/>
                  <a:gd name="T25" fmla="*/ 0 h 144"/>
                  <a:gd name="T26" fmla="*/ 432 w 432"/>
                  <a:gd name="T27" fmla="*/ 144 h 1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2" h="144">
                    <a:moveTo>
                      <a:pt x="0" y="112"/>
                    </a:moveTo>
                    <a:lnTo>
                      <a:pt x="96" y="144"/>
                    </a:lnTo>
                    <a:lnTo>
                      <a:pt x="328" y="48"/>
                    </a:lnTo>
                    <a:lnTo>
                      <a:pt x="432" y="80"/>
                    </a:lnTo>
                    <a:lnTo>
                      <a:pt x="376" y="0"/>
                    </a:lnTo>
                    <a:lnTo>
                      <a:pt x="104" y="0"/>
                    </a:lnTo>
                    <a:lnTo>
                      <a:pt x="216" y="2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70"/>
              <p:cNvSpPr>
                <a:spLocks/>
              </p:cNvSpPr>
              <p:nvPr/>
            </p:nvSpPr>
            <p:spPr bwMode="auto">
              <a:xfrm>
                <a:off x="2228" y="1479"/>
                <a:ext cx="432" cy="151"/>
              </a:xfrm>
              <a:custGeom>
                <a:avLst/>
                <a:gdLst>
                  <a:gd name="T0" fmla="*/ 432 w 432"/>
                  <a:gd name="T1" fmla="*/ 32 h 151"/>
                  <a:gd name="T2" fmla="*/ 336 w 432"/>
                  <a:gd name="T3" fmla="*/ 0 h 151"/>
                  <a:gd name="T4" fmla="*/ 112 w 432"/>
                  <a:gd name="T5" fmla="*/ 96 h 151"/>
                  <a:gd name="T6" fmla="*/ 0 w 432"/>
                  <a:gd name="T7" fmla="*/ 64 h 151"/>
                  <a:gd name="T8" fmla="*/ 56 w 432"/>
                  <a:gd name="T9" fmla="*/ 151 h 151"/>
                  <a:gd name="T10" fmla="*/ 336 w 432"/>
                  <a:gd name="T11" fmla="*/ 151 h 151"/>
                  <a:gd name="T12" fmla="*/ 216 w 432"/>
                  <a:gd name="T13" fmla="*/ 120 h 151"/>
                  <a:gd name="T14" fmla="*/ 432 w 432"/>
                  <a:gd name="T15" fmla="*/ 32 h 1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2"/>
                  <a:gd name="T25" fmla="*/ 0 h 151"/>
                  <a:gd name="T26" fmla="*/ 432 w 432"/>
                  <a:gd name="T27" fmla="*/ 151 h 1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2" h="151">
                    <a:moveTo>
                      <a:pt x="432" y="32"/>
                    </a:moveTo>
                    <a:lnTo>
                      <a:pt x="336" y="0"/>
                    </a:lnTo>
                    <a:lnTo>
                      <a:pt x="112" y="96"/>
                    </a:lnTo>
                    <a:lnTo>
                      <a:pt x="0" y="64"/>
                    </a:lnTo>
                    <a:lnTo>
                      <a:pt x="56" y="151"/>
                    </a:lnTo>
                    <a:lnTo>
                      <a:pt x="336" y="151"/>
                    </a:lnTo>
                    <a:lnTo>
                      <a:pt x="216" y="120"/>
                    </a:lnTo>
                    <a:lnTo>
                      <a:pt x="432" y="3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72"/>
              <p:cNvSpPr>
                <a:spLocks/>
              </p:cNvSpPr>
              <p:nvPr/>
            </p:nvSpPr>
            <p:spPr bwMode="auto">
              <a:xfrm>
                <a:off x="2252" y="1303"/>
                <a:ext cx="431" cy="144"/>
              </a:xfrm>
              <a:custGeom>
                <a:avLst/>
                <a:gdLst>
                  <a:gd name="T0" fmla="*/ 0 w 431"/>
                  <a:gd name="T1" fmla="*/ 32 h 144"/>
                  <a:gd name="T2" fmla="*/ 96 w 431"/>
                  <a:gd name="T3" fmla="*/ 0 h 144"/>
                  <a:gd name="T4" fmla="*/ 328 w 431"/>
                  <a:gd name="T5" fmla="*/ 88 h 144"/>
                  <a:gd name="T6" fmla="*/ 431 w 431"/>
                  <a:gd name="T7" fmla="*/ 64 h 144"/>
                  <a:gd name="T8" fmla="*/ 376 w 431"/>
                  <a:gd name="T9" fmla="*/ 144 h 144"/>
                  <a:gd name="T10" fmla="*/ 104 w 431"/>
                  <a:gd name="T11" fmla="*/ 144 h 144"/>
                  <a:gd name="T12" fmla="*/ 216 w 431"/>
                  <a:gd name="T13" fmla="*/ 120 h 144"/>
                  <a:gd name="T14" fmla="*/ 0 w 431"/>
                  <a:gd name="T15" fmla="*/ 32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1"/>
                  <a:gd name="T25" fmla="*/ 0 h 144"/>
                  <a:gd name="T26" fmla="*/ 431 w 431"/>
                  <a:gd name="T27" fmla="*/ 144 h 1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1" h="144">
                    <a:moveTo>
                      <a:pt x="0" y="32"/>
                    </a:moveTo>
                    <a:lnTo>
                      <a:pt x="96" y="0"/>
                    </a:lnTo>
                    <a:lnTo>
                      <a:pt x="328" y="88"/>
                    </a:lnTo>
                    <a:lnTo>
                      <a:pt x="431" y="64"/>
                    </a:lnTo>
                    <a:lnTo>
                      <a:pt x="376" y="144"/>
                    </a:lnTo>
                    <a:lnTo>
                      <a:pt x="104" y="144"/>
                    </a:lnTo>
                    <a:lnTo>
                      <a:pt x="216" y="12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74"/>
              <p:cNvSpPr>
                <a:spLocks/>
              </p:cNvSpPr>
              <p:nvPr/>
            </p:nvSpPr>
            <p:spPr bwMode="auto">
              <a:xfrm>
                <a:off x="2683" y="1495"/>
                <a:ext cx="432" cy="143"/>
              </a:xfrm>
              <a:custGeom>
                <a:avLst/>
                <a:gdLst>
                  <a:gd name="T0" fmla="*/ 432 w 432"/>
                  <a:gd name="T1" fmla="*/ 112 h 143"/>
                  <a:gd name="T2" fmla="*/ 336 w 432"/>
                  <a:gd name="T3" fmla="*/ 143 h 143"/>
                  <a:gd name="T4" fmla="*/ 112 w 432"/>
                  <a:gd name="T5" fmla="*/ 48 h 143"/>
                  <a:gd name="T6" fmla="*/ 0 w 432"/>
                  <a:gd name="T7" fmla="*/ 80 h 143"/>
                  <a:gd name="T8" fmla="*/ 56 w 432"/>
                  <a:gd name="T9" fmla="*/ 0 h 143"/>
                  <a:gd name="T10" fmla="*/ 336 w 432"/>
                  <a:gd name="T11" fmla="*/ 0 h 143"/>
                  <a:gd name="T12" fmla="*/ 216 w 432"/>
                  <a:gd name="T13" fmla="*/ 24 h 143"/>
                  <a:gd name="T14" fmla="*/ 432 w 432"/>
                  <a:gd name="T15" fmla="*/ 112 h 1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2"/>
                  <a:gd name="T25" fmla="*/ 0 h 143"/>
                  <a:gd name="T26" fmla="*/ 432 w 432"/>
                  <a:gd name="T27" fmla="*/ 143 h 1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2" h="143">
                    <a:moveTo>
                      <a:pt x="432" y="112"/>
                    </a:moveTo>
                    <a:lnTo>
                      <a:pt x="336" y="143"/>
                    </a:lnTo>
                    <a:lnTo>
                      <a:pt x="112" y="48"/>
                    </a:lnTo>
                    <a:lnTo>
                      <a:pt x="0" y="80"/>
                    </a:lnTo>
                    <a:lnTo>
                      <a:pt x="56" y="0"/>
                    </a:lnTo>
                    <a:lnTo>
                      <a:pt x="336" y="0"/>
                    </a:lnTo>
                    <a:lnTo>
                      <a:pt x="216" y="24"/>
                    </a:lnTo>
                    <a:lnTo>
                      <a:pt x="432" y="112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319"/>
          <p:cNvGrpSpPr>
            <a:grpSpLocks noChangeAspect="1"/>
          </p:cNvGrpSpPr>
          <p:nvPr/>
        </p:nvGrpSpPr>
        <p:grpSpPr bwMode="auto">
          <a:xfrm>
            <a:off x="6946559" y="3436709"/>
            <a:ext cx="563561" cy="295045"/>
            <a:chOff x="1725" y="1914"/>
            <a:chExt cx="421" cy="219"/>
          </a:xfrm>
        </p:grpSpPr>
        <p:sp>
          <p:nvSpPr>
            <p:cNvPr id="364" name="AutoShape 52"/>
            <p:cNvSpPr>
              <a:spLocks noChangeAspect="1" noChangeArrowheads="1" noTextEdit="1"/>
            </p:cNvSpPr>
            <p:nvPr/>
          </p:nvSpPr>
          <p:spPr bwMode="auto">
            <a:xfrm>
              <a:off x="1725" y="1914"/>
              <a:ext cx="42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1789" y="1931"/>
              <a:ext cx="291" cy="95"/>
              <a:chOff x="2220" y="1295"/>
              <a:chExt cx="911" cy="335"/>
            </a:xfrm>
          </p:grpSpPr>
          <p:grpSp>
            <p:nvGrpSpPr>
              <p:cNvPr id="22" name="Group 58"/>
              <p:cNvGrpSpPr>
                <a:grpSpLocks/>
              </p:cNvGrpSpPr>
              <p:nvPr/>
            </p:nvGrpSpPr>
            <p:grpSpPr bwMode="auto">
              <a:xfrm>
                <a:off x="2220" y="1295"/>
                <a:ext cx="903" cy="335"/>
                <a:chOff x="2220" y="1295"/>
                <a:chExt cx="903" cy="335"/>
              </a:xfrm>
            </p:grpSpPr>
            <p:sp>
              <p:nvSpPr>
                <p:cNvPr id="383" name="Freeform 59"/>
                <p:cNvSpPr>
                  <a:spLocks/>
                </p:cNvSpPr>
                <p:nvPr/>
              </p:nvSpPr>
              <p:spPr bwMode="auto">
                <a:xfrm>
                  <a:off x="2691" y="1303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Freeform 60"/>
                <p:cNvSpPr>
                  <a:spLocks/>
                </p:cNvSpPr>
                <p:nvPr/>
              </p:nvSpPr>
              <p:spPr bwMode="auto">
                <a:xfrm>
                  <a:off x="2691" y="1303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5" name="Freeform 61"/>
                <p:cNvSpPr>
                  <a:spLocks/>
                </p:cNvSpPr>
                <p:nvPr/>
              </p:nvSpPr>
              <p:spPr bwMode="auto">
                <a:xfrm>
                  <a:off x="2220" y="1471"/>
                  <a:ext cx="432" cy="152"/>
                </a:xfrm>
                <a:custGeom>
                  <a:avLst/>
                  <a:gdLst>
                    <a:gd name="T0" fmla="*/ 432 w 432"/>
                    <a:gd name="T1" fmla="*/ 32 h 152"/>
                    <a:gd name="T2" fmla="*/ 336 w 432"/>
                    <a:gd name="T3" fmla="*/ 0 h 152"/>
                    <a:gd name="T4" fmla="*/ 112 w 432"/>
                    <a:gd name="T5" fmla="*/ 96 h 152"/>
                    <a:gd name="T6" fmla="*/ 0 w 432"/>
                    <a:gd name="T7" fmla="*/ 64 h 152"/>
                    <a:gd name="T8" fmla="*/ 56 w 432"/>
                    <a:gd name="T9" fmla="*/ 152 h 152"/>
                    <a:gd name="T10" fmla="*/ 336 w 432"/>
                    <a:gd name="T11" fmla="*/ 152 h 152"/>
                    <a:gd name="T12" fmla="*/ 216 w 432"/>
                    <a:gd name="T13" fmla="*/ 120 h 152"/>
                    <a:gd name="T14" fmla="*/ 432 w 432"/>
                    <a:gd name="T15" fmla="*/ 32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2"/>
                    <a:gd name="T26" fmla="*/ 432 w 432"/>
                    <a:gd name="T27" fmla="*/ 152 h 1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2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2"/>
                      </a:lnTo>
                      <a:lnTo>
                        <a:pt x="336" y="152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Freeform 62"/>
                <p:cNvSpPr>
                  <a:spLocks/>
                </p:cNvSpPr>
                <p:nvPr/>
              </p:nvSpPr>
              <p:spPr bwMode="auto">
                <a:xfrm>
                  <a:off x="2220" y="1471"/>
                  <a:ext cx="432" cy="152"/>
                </a:xfrm>
                <a:custGeom>
                  <a:avLst/>
                  <a:gdLst>
                    <a:gd name="T0" fmla="*/ 432 w 432"/>
                    <a:gd name="T1" fmla="*/ 32 h 152"/>
                    <a:gd name="T2" fmla="*/ 336 w 432"/>
                    <a:gd name="T3" fmla="*/ 0 h 152"/>
                    <a:gd name="T4" fmla="*/ 112 w 432"/>
                    <a:gd name="T5" fmla="*/ 96 h 152"/>
                    <a:gd name="T6" fmla="*/ 0 w 432"/>
                    <a:gd name="T7" fmla="*/ 64 h 152"/>
                    <a:gd name="T8" fmla="*/ 56 w 432"/>
                    <a:gd name="T9" fmla="*/ 152 h 152"/>
                    <a:gd name="T10" fmla="*/ 336 w 432"/>
                    <a:gd name="T11" fmla="*/ 152 h 152"/>
                    <a:gd name="T12" fmla="*/ 216 w 432"/>
                    <a:gd name="T13" fmla="*/ 120 h 152"/>
                    <a:gd name="T14" fmla="*/ 432 w 432"/>
                    <a:gd name="T15" fmla="*/ 32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2"/>
                    <a:gd name="T26" fmla="*/ 432 w 432"/>
                    <a:gd name="T27" fmla="*/ 152 h 1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2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2"/>
                      </a:lnTo>
                      <a:lnTo>
                        <a:pt x="336" y="152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Freeform 63"/>
                <p:cNvSpPr>
                  <a:spLocks/>
                </p:cNvSpPr>
                <p:nvPr/>
              </p:nvSpPr>
              <p:spPr bwMode="auto">
                <a:xfrm>
                  <a:off x="2244" y="1295"/>
                  <a:ext cx="432" cy="144"/>
                </a:xfrm>
                <a:custGeom>
                  <a:avLst/>
                  <a:gdLst>
                    <a:gd name="T0" fmla="*/ 0 w 432"/>
                    <a:gd name="T1" fmla="*/ 32 h 144"/>
                    <a:gd name="T2" fmla="*/ 96 w 432"/>
                    <a:gd name="T3" fmla="*/ 0 h 144"/>
                    <a:gd name="T4" fmla="*/ 328 w 432"/>
                    <a:gd name="T5" fmla="*/ 88 h 144"/>
                    <a:gd name="T6" fmla="*/ 432 w 432"/>
                    <a:gd name="T7" fmla="*/ 64 h 144"/>
                    <a:gd name="T8" fmla="*/ 376 w 432"/>
                    <a:gd name="T9" fmla="*/ 144 h 144"/>
                    <a:gd name="T10" fmla="*/ 104 w 432"/>
                    <a:gd name="T11" fmla="*/ 144 h 144"/>
                    <a:gd name="T12" fmla="*/ 216 w 432"/>
                    <a:gd name="T13" fmla="*/ 120 h 144"/>
                    <a:gd name="T14" fmla="*/ 0 w 432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2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Freeform 64"/>
                <p:cNvSpPr>
                  <a:spLocks/>
                </p:cNvSpPr>
                <p:nvPr/>
              </p:nvSpPr>
              <p:spPr bwMode="auto">
                <a:xfrm>
                  <a:off x="2244" y="1295"/>
                  <a:ext cx="432" cy="144"/>
                </a:xfrm>
                <a:custGeom>
                  <a:avLst/>
                  <a:gdLst>
                    <a:gd name="T0" fmla="*/ 0 w 432"/>
                    <a:gd name="T1" fmla="*/ 32 h 144"/>
                    <a:gd name="T2" fmla="*/ 96 w 432"/>
                    <a:gd name="T3" fmla="*/ 0 h 144"/>
                    <a:gd name="T4" fmla="*/ 328 w 432"/>
                    <a:gd name="T5" fmla="*/ 88 h 144"/>
                    <a:gd name="T6" fmla="*/ 432 w 432"/>
                    <a:gd name="T7" fmla="*/ 64 h 144"/>
                    <a:gd name="T8" fmla="*/ 376 w 432"/>
                    <a:gd name="T9" fmla="*/ 144 h 144"/>
                    <a:gd name="T10" fmla="*/ 104 w 432"/>
                    <a:gd name="T11" fmla="*/ 144 h 144"/>
                    <a:gd name="T12" fmla="*/ 216 w 432"/>
                    <a:gd name="T13" fmla="*/ 120 h 144"/>
                    <a:gd name="T14" fmla="*/ 0 w 432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2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Freeform 65"/>
                <p:cNvSpPr>
                  <a:spLocks/>
                </p:cNvSpPr>
                <p:nvPr/>
              </p:nvSpPr>
              <p:spPr bwMode="auto">
                <a:xfrm>
                  <a:off x="2676" y="1487"/>
                  <a:ext cx="431" cy="143"/>
                </a:xfrm>
                <a:custGeom>
                  <a:avLst/>
                  <a:gdLst>
                    <a:gd name="T0" fmla="*/ 431 w 431"/>
                    <a:gd name="T1" fmla="*/ 112 h 143"/>
                    <a:gd name="T2" fmla="*/ 335 w 431"/>
                    <a:gd name="T3" fmla="*/ 143 h 143"/>
                    <a:gd name="T4" fmla="*/ 111 w 431"/>
                    <a:gd name="T5" fmla="*/ 48 h 143"/>
                    <a:gd name="T6" fmla="*/ 0 w 431"/>
                    <a:gd name="T7" fmla="*/ 80 h 143"/>
                    <a:gd name="T8" fmla="*/ 55 w 431"/>
                    <a:gd name="T9" fmla="*/ 0 h 143"/>
                    <a:gd name="T10" fmla="*/ 335 w 431"/>
                    <a:gd name="T11" fmla="*/ 0 h 143"/>
                    <a:gd name="T12" fmla="*/ 215 w 431"/>
                    <a:gd name="T13" fmla="*/ 24 h 143"/>
                    <a:gd name="T14" fmla="*/ 431 w 431"/>
                    <a:gd name="T15" fmla="*/ 112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3"/>
                    <a:gd name="T26" fmla="*/ 431 w 431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3">
                      <a:moveTo>
                        <a:pt x="431" y="112"/>
                      </a:moveTo>
                      <a:lnTo>
                        <a:pt x="335" y="143"/>
                      </a:lnTo>
                      <a:lnTo>
                        <a:pt x="111" y="48"/>
                      </a:lnTo>
                      <a:lnTo>
                        <a:pt x="0" y="80"/>
                      </a:lnTo>
                      <a:lnTo>
                        <a:pt x="55" y="0"/>
                      </a:lnTo>
                      <a:lnTo>
                        <a:pt x="335" y="0"/>
                      </a:lnTo>
                      <a:lnTo>
                        <a:pt x="215" y="24"/>
                      </a:lnTo>
                      <a:lnTo>
                        <a:pt x="431" y="11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Freeform 66"/>
                <p:cNvSpPr>
                  <a:spLocks/>
                </p:cNvSpPr>
                <p:nvPr/>
              </p:nvSpPr>
              <p:spPr bwMode="auto">
                <a:xfrm>
                  <a:off x="2676" y="1487"/>
                  <a:ext cx="431" cy="143"/>
                </a:xfrm>
                <a:custGeom>
                  <a:avLst/>
                  <a:gdLst>
                    <a:gd name="T0" fmla="*/ 431 w 431"/>
                    <a:gd name="T1" fmla="*/ 112 h 143"/>
                    <a:gd name="T2" fmla="*/ 335 w 431"/>
                    <a:gd name="T3" fmla="*/ 143 h 143"/>
                    <a:gd name="T4" fmla="*/ 111 w 431"/>
                    <a:gd name="T5" fmla="*/ 48 h 143"/>
                    <a:gd name="T6" fmla="*/ 0 w 431"/>
                    <a:gd name="T7" fmla="*/ 80 h 143"/>
                    <a:gd name="T8" fmla="*/ 55 w 431"/>
                    <a:gd name="T9" fmla="*/ 0 h 143"/>
                    <a:gd name="T10" fmla="*/ 335 w 431"/>
                    <a:gd name="T11" fmla="*/ 0 h 143"/>
                    <a:gd name="T12" fmla="*/ 215 w 431"/>
                    <a:gd name="T13" fmla="*/ 24 h 143"/>
                    <a:gd name="T14" fmla="*/ 431 w 431"/>
                    <a:gd name="T15" fmla="*/ 112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3"/>
                    <a:gd name="T26" fmla="*/ 431 w 431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3">
                      <a:moveTo>
                        <a:pt x="431" y="112"/>
                      </a:moveTo>
                      <a:lnTo>
                        <a:pt x="335" y="143"/>
                      </a:lnTo>
                      <a:lnTo>
                        <a:pt x="111" y="48"/>
                      </a:lnTo>
                      <a:lnTo>
                        <a:pt x="0" y="80"/>
                      </a:lnTo>
                      <a:lnTo>
                        <a:pt x="55" y="0"/>
                      </a:lnTo>
                      <a:lnTo>
                        <a:pt x="335" y="0"/>
                      </a:lnTo>
                      <a:lnTo>
                        <a:pt x="215" y="24"/>
                      </a:lnTo>
                      <a:lnTo>
                        <a:pt x="431" y="11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67"/>
              <p:cNvGrpSpPr>
                <a:grpSpLocks/>
              </p:cNvGrpSpPr>
              <p:nvPr/>
            </p:nvGrpSpPr>
            <p:grpSpPr bwMode="auto">
              <a:xfrm>
                <a:off x="2228" y="1303"/>
                <a:ext cx="903" cy="327"/>
                <a:chOff x="2228" y="1303"/>
                <a:chExt cx="903" cy="327"/>
              </a:xfrm>
            </p:grpSpPr>
            <p:sp>
              <p:nvSpPr>
                <p:cNvPr id="375" name="Freeform 68"/>
                <p:cNvSpPr>
                  <a:spLocks/>
                </p:cNvSpPr>
                <p:nvPr/>
              </p:nvSpPr>
              <p:spPr bwMode="auto">
                <a:xfrm>
                  <a:off x="2699" y="1311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Freeform 70"/>
                <p:cNvSpPr>
                  <a:spLocks/>
                </p:cNvSpPr>
                <p:nvPr/>
              </p:nvSpPr>
              <p:spPr bwMode="auto">
                <a:xfrm>
                  <a:off x="2228" y="1479"/>
                  <a:ext cx="432" cy="151"/>
                </a:xfrm>
                <a:custGeom>
                  <a:avLst/>
                  <a:gdLst>
                    <a:gd name="T0" fmla="*/ 432 w 432"/>
                    <a:gd name="T1" fmla="*/ 32 h 151"/>
                    <a:gd name="T2" fmla="*/ 336 w 432"/>
                    <a:gd name="T3" fmla="*/ 0 h 151"/>
                    <a:gd name="T4" fmla="*/ 112 w 432"/>
                    <a:gd name="T5" fmla="*/ 96 h 151"/>
                    <a:gd name="T6" fmla="*/ 0 w 432"/>
                    <a:gd name="T7" fmla="*/ 64 h 151"/>
                    <a:gd name="T8" fmla="*/ 56 w 432"/>
                    <a:gd name="T9" fmla="*/ 151 h 151"/>
                    <a:gd name="T10" fmla="*/ 336 w 432"/>
                    <a:gd name="T11" fmla="*/ 151 h 151"/>
                    <a:gd name="T12" fmla="*/ 216 w 432"/>
                    <a:gd name="T13" fmla="*/ 120 h 151"/>
                    <a:gd name="T14" fmla="*/ 432 w 432"/>
                    <a:gd name="T15" fmla="*/ 32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1"/>
                    <a:gd name="T26" fmla="*/ 432 w 432"/>
                    <a:gd name="T27" fmla="*/ 151 h 1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1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1"/>
                      </a:lnTo>
                      <a:lnTo>
                        <a:pt x="336" y="151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72"/>
                <p:cNvSpPr>
                  <a:spLocks/>
                </p:cNvSpPr>
                <p:nvPr/>
              </p:nvSpPr>
              <p:spPr bwMode="auto">
                <a:xfrm>
                  <a:off x="2252" y="1303"/>
                  <a:ext cx="431" cy="144"/>
                </a:xfrm>
                <a:custGeom>
                  <a:avLst/>
                  <a:gdLst>
                    <a:gd name="T0" fmla="*/ 0 w 431"/>
                    <a:gd name="T1" fmla="*/ 32 h 144"/>
                    <a:gd name="T2" fmla="*/ 96 w 431"/>
                    <a:gd name="T3" fmla="*/ 0 h 144"/>
                    <a:gd name="T4" fmla="*/ 328 w 431"/>
                    <a:gd name="T5" fmla="*/ 88 h 144"/>
                    <a:gd name="T6" fmla="*/ 431 w 431"/>
                    <a:gd name="T7" fmla="*/ 64 h 144"/>
                    <a:gd name="T8" fmla="*/ 376 w 431"/>
                    <a:gd name="T9" fmla="*/ 144 h 144"/>
                    <a:gd name="T10" fmla="*/ 104 w 431"/>
                    <a:gd name="T11" fmla="*/ 144 h 144"/>
                    <a:gd name="T12" fmla="*/ 216 w 431"/>
                    <a:gd name="T13" fmla="*/ 120 h 144"/>
                    <a:gd name="T14" fmla="*/ 0 w 431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4"/>
                    <a:gd name="T26" fmla="*/ 431 w 431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1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73"/>
                <p:cNvSpPr>
                  <a:spLocks/>
                </p:cNvSpPr>
                <p:nvPr/>
              </p:nvSpPr>
              <p:spPr bwMode="auto">
                <a:xfrm>
                  <a:off x="2252" y="1303"/>
                  <a:ext cx="431" cy="144"/>
                </a:xfrm>
                <a:custGeom>
                  <a:avLst/>
                  <a:gdLst>
                    <a:gd name="T0" fmla="*/ 0 w 431"/>
                    <a:gd name="T1" fmla="*/ 32 h 144"/>
                    <a:gd name="T2" fmla="*/ 96 w 431"/>
                    <a:gd name="T3" fmla="*/ 0 h 144"/>
                    <a:gd name="T4" fmla="*/ 328 w 431"/>
                    <a:gd name="T5" fmla="*/ 88 h 144"/>
                    <a:gd name="T6" fmla="*/ 431 w 431"/>
                    <a:gd name="T7" fmla="*/ 64 h 144"/>
                    <a:gd name="T8" fmla="*/ 376 w 431"/>
                    <a:gd name="T9" fmla="*/ 144 h 144"/>
                    <a:gd name="T10" fmla="*/ 104 w 431"/>
                    <a:gd name="T11" fmla="*/ 144 h 144"/>
                    <a:gd name="T12" fmla="*/ 216 w 431"/>
                    <a:gd name="T13" fmla="*/ 120 h 144"/>
                    <a:gd name="T14" fmla="*/ 0 w 431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4"/>
                    <a:gd name="T26" fmla="*/ 431 w 431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1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71" name="Line 76"/>
            <p:cNvSpPr>
              <a:spLocks noChangeShapeType="1"/>
            </p:cNvSpPr>
            <p:nvPr/>
          </p:nvSpPr>
          <p:spPr bwMode="auto">
            <a:xfrm>
              <a:off x="1725" y="1977"/>
              <a:ext cx="0" cy="90"/>
            </a:xfrm>
            <a:prstGeom prst="line">
              <a:avLst/>
            </a:prstGeom>
            <a:noFill/>
            <a:ln w="9525">
              <a:solidFill>
                <a:srgbClr val="1111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167"/>
          <p:cNvGrpSpPr>
            <a:grpSpLocks/>
          </p:cNvGrpSpPr>
          <p:nvPr/>
        </p:nvGrpSpPr>
        <p:grpSpPr bwMode="auto">
          <a:xfrm>
            <a:off x="498159" y="2992273"/>
            <a:ext cx="538161" cy="676323"/>
            <a:chOff x="1904161" y="4521252"/>
            <a:chExt cx="536692" cy="677507"/>
          </a:xfrm>
        </p:grpSpPr>
        <p:pic>
          <p:nvPicPr>
            <p:cNvPr id="352" name="Picture 222" descr="laptop.png"/>
            <p:cNvPicPr preferRelativeResize="0"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805" r="14474" b="29648"/>
            <a:stretch>
              <a:fillRect/>
            </a:stretch>
          </p:blipFill>
          <p:spPr bwMode="auto">
            <a:xfrm>
              <a:off x="1904161" y="4521252"/>
              <a:ext cx="536692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3" name="Rectangle 20"/>
            <p:cNvSpPr>
              <a:spLocks noChangeArrowheads="1"/>
            </p:cNvSpPr>
            <p:nvPr/>
          </p:nvSpPr>
          <p:spPr bwMode="auto">
            <a:xfrm>
              <a:off x="2009075" y="4834563"/>
              <a:ext cx="317677" cy="36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25" name="Group 92"/>
          <p:cNvGrpSpPr>
            <a:grpSpLocks/>
          </p:cNvGrpSpPr>
          <p:nvPr/>
        </p:nvGrpSpPr>
        <p:grpSpPr bwMode="auto">
          <a:xfrm>
            <a:off x="2690814" y="2454275"/>
            <a:ext cx="1306512" cy="731838"/>
            <a:chOff x="7909346" y="5314377"/>
            <a:chExt cx="1306517" cy="731975"/>
          </a:xfrm>
        </p:grpSpPr>
        <p:sp>
          <p:nvSpPr>
            <p:cNvPr id="334" name="Cloud 333"/>
            <p:cNvSpPr>
              <a:spLocks/>
            </p:cNvSpPr>
            <p:nvPr/>
          </p:nvSpPr>
          <p:spPr bwMode="auto">
            <a:xfrm>
              <a:off x="7909346" y="5314377"/>
              <a:ext cx="1306517" cy="731975"/>
            </a:xfrm>
            <a:prstGeom prst="cloud">
              <a:avLst/>
            </a:prstGeom>
            <a:solidFill>
              <a:srgbClr val="F2BEB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35" name="Text Box 8"/>
            <p:cNvSpPr txBox="1">
              <a:spLocks noChangeArrowheads="1"/>
            </p:cNvSpPr>
            <p:nvPr/>
          </p:nvSpPr>
          <p:spPr bwMode="auto">
            <a:xfrm>
              <a:off x="8015708" y="5401706"/>
              <a:ext cx="1096967" cy="409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Provider A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10.0.0.0/8</a:t>
              </a:r>
            </a:p>
          </p:txBody>
        </p:sp>
      </p:grpSp>
      <p:grpSp>
        <p:nvGrpSpPr>
          <p:cNvPr id="26" name="Group 92"/>
          <p:cNvGrpSpPr>
            <a:grpSpLocks/>
          </p:cNvGrpSpPr>
          <p:nvPr/>
        </p:nvGrpSpPr>
        <p:grpSpPr bwMode="auto">
          <a:xfrm>
            <a:off x="2670176" y="3373438"/>
            <a:ext cx="1306513" cy="731837"/>
            <a:chOff x="7909755" y="5315108"/>
            <a:chExt cx="1306518" cy="731974"/>
          </a:xfrm>
        </p:grpSpPr>
        <p:sp>
          <p:nvSpPr>
            <p:cNvPr id="332" name="Cloud 331"/>
            <p:cNvSpPr>
              <a:spLocks/>
            </p:cNvSpPr>
            <p:nvPr/>
          </p:nvSpPr>
          <p:spPr bwMode="auto">
            <a:xfrm>
              <a:off x="7909755" y="5315108"/>
              <a:ext cx="1306518" cy="731974"/>
            </a:xfrm>
            <a:prstGeom prst="cloud">
              <a:avLst/>
            </a:prstGeom>
            <a:solidFill>
              <a:srgbClr val="F2BEB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33" name="Text Box 8"/>
            <p:cNvSpPr txBox="1">
              <a:spLocks noChangeArrowheads="1"/>
            </p:cNvSpPr>
            <p:nvPr/>
          </p:nvSpPr>
          <p:spPr bwMode="auto">
            <a:xfrm>
              <a:off x="8014530" y="5400849"/>
              <a:ext cx="1096967" cy="409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Provider B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11.0.0.0/8</a:t>
              </a:r>
            </a:p>
          </p:txBody>
        </p:sp>
      </p:grpSp>
      <p:grpSp>
        <p:nvGrpSpPr>
          <p:cNvPr id="27" name="Group 92"/>
          <p:cNvGrpSpPr>
            <a:grpSpLocks/>
          </p:cNvGrpSpPr>
          <p:nvPr/>
        </p:nvGrpSpPr>
        <p:grpSpPr bwMode="auto">
          <a:xfrm>
            <a:off x="4951414" y="2459038"/>
            <a:ext cx="1306512" cy="731837"/>
            <a:chOff x="7910246" y="5314936"/>
            <a:chExt cx="1306517" cy="731974"/>
          </a:xfrm>
        </p:grpSpPr>
        <p:sp>
          <p:nvSpPr>
            <p:cNvPr id="330" name="Cloud 329"/>
            <p:cNvSpPr>
              <a:spLocks/>
            </p:cNvSpPr>
            <p:nvPr/>
          </p:nvSpPr>
          <p:spPr bwMode="auto">
            <a:xfrm>
              <a:off x="7910246" y="5314936"/>
              <a:ext cx="1306517" cy="731974"/>
            </a:xfrm>
            <a:prstGeom prst="cloud">
              <a:avLst/>
            </a:prstGeom>
            <a:solidFill>
              <a:srgbClr val="F2BEB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31" name="Text Box 8"/>
            <p:cNvSpPr txBox="1">
              <a:spLocks noChangeArrowheads="1"/>
            </p:cNvSpPr>
            <p:nvPr/>
          </p:nvSpPr>
          <p:spPr bwMode="auto">
            <a:xfrm>
              <a:off x="8015021" y="5400677"/>
              <a:ext cx="1096966" cy="409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Provider X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12.0.0.0/8</a:t>
              </a:r>
            </a:p>
          </p:txBody>
        </p:sp>
      </p:grpSp>
      <p:grpSp>
        <p:nvGrpSpPr>
          <p:cNvPr id="28" name="Group 92"/>
          <p:cNvGrpSpPr>
            <a:grpSpLocks/>
          </p:cNvGrpSpPr>
          <p:nvPr/>
        </p:nvGrpSpPr>
        <p:grpSpPr bwMode="auto">
          <a:xfrm>
            <a:off x="4883150" y="3341688"/>
            <a:ext cx="1306513" cy="731837"/>
            <a:chOff x="7910317" y="5314892"/>
            <a:chExt cx="1306518" cy="731974"/>
          </a:xfrm>
        </p:grpSpPr>
        <p:sp>
          <p:nvSpPr>
            <p:cNvPr id="328" name="Cloud 327"/>
            <p:cNvSpPr>
              <a:spLocks/>
            </p:cNvSpPr>
            <p:nvPr/>
          </p:nvSpPr>
          <p:spPr bwMode="auto">
            <a:xfrm>
              <a:off x="7910317" y="5314892"/>
              <a:ext cx="1306518" cy="731974"/>
            </a:xfrm>
            <a:prstGeom prst="cloud">
              <a:avLst/>
            </a:prstGeom>
            <a:solidFill>
              <a:srgbClr val="F2BEB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29" name="Text Box 8"/>
            <p:cNvSpPr txBox="1">
              <a:spLocks noChangeArrowheads="1"/>
            </p:cNvSpPr>
            <p:nvPr/>
          </p:nvSpPr>
          <p:spPr bwMode="auto">
            <a:xfrm>
              <a:off x="8015092" y="5400633"/>
              <a:ext cx="1096967" cy="409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Provider Y</a:t>
              </a:r>
            </a:p>
            <a:p>
              <a:pPr algn="ctr">
                <a:defRPr/>
              </a:pPr>
              <a:r>
                <a:rPr lang="en-US" sz="1100" b="1" dirty="0">
                  <a:solidFill>
                    <a:srgbClr val="000000"/>
                  </a:solidFill>
                  <a:ea typeface="Arial" charset="0"/>
                  <a:cs typeface="Arial" charset="0"/>
                </a:rPr>
                <a:t>13.0.0.0/8</a:t>
              </a:r>
            </a:p>
          </p:txBody>
        </p:sp>
      </p:grpSp>
      <p:sp>
        <p:nvSpPr>
          <p:cNvPr id="305" name="Rectangle 227"/>
          <p:cNvSpPr>
            <a:spLocks noChangeArrowheads="1"/>
          </p:cNvSpPr>
          <p:nvPr/>
        </p:nvSpPr>
        <p:spPr bwMode="auto">
          <a:xfrm>
            <a:off x="381000" y="3895791"/>
            <a:ext cx="966931" cy="2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LISP Site</a:t>
            </a:r>
            <a:endParaRPr lang="en-US" sz="1400"/>
          </a:p>
        </p:txBody>
      </p:sp>
      <p:sp>
        <p:nvSpPr>
          <p:cNvPr id="498" name="Cloud 497"/>
          <p:cNvSpPr>
            <a:spLocks noChangeAspect="1"/>
          </p:cNvSpPr>
          <p:nvPr/>
        </p:nvSpPr>
        <p:spPr bwMode="auto">
          <a:xfrm>
            <a:off x="3150754" y="1828008"/>
            <a:ext cx="2869483" cy="51275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prstTxWarp prst="textNoShape">
              <a:avLst/>
            </a:prstTxWarp>
            <a:spAutoFit/>
          </a:bodyPr>
          <a:lstStyle/>
          <a:p>
            <a:pPr algn="ctr" defTabSz="814388" eaLnBrk="0" hangingPunct="0">
              <a:lnSpc>
                <a:spcPct val="90000"/>
              </a:lnSpc>
              <a:defRPr/>
            </a:pPr>
            <a:r>
              <a:rPr lang="en-US" dirty="0" smtClean="0"/>
              <a:t>Mapping System</a:t>
            </a:r>
            <a:endParaRPr lang="en-US" dirty="0"/>
          </a:p>
        </p:txBody>
      </p:sp>
      <p:grpSp>
        <p:nvGrpSpPr>
          <p:cNvPr id="29" name="Group 303"/>
          <p:cNvGrpSpPr>
            <a:grpSpLocks/>
          </p:cNvGrpSpPr>
          <p:nvPr/>
        </p:nvGrpSpPr>
        <p:grpSpPr bwMode="auto">
          <a:xfrm>
            <a:off x="3414604" y="2212146"/>
            <a:ext cx="457310" cy="334943"/>
            <a:chOff x="2785" y="2019"/>
            <a:chExt cx="288" cy="211"/>
          </a:xfrm>
        </p:grpSpPr>
        <p:sp>
          <p:nvSpPr>
            <p:cNvPr id="546" name="Rectangle 17"/>
            <p:cNvSpPr>
              <a:spLocks noChangeArrowheads="1"/>
            </p:cNvSpPr>
            <p:nvPr/>
          </p:nvSpPr>
          <p:spPr bwMode="auto">
            <a:xfrm>
              <a:off x="2785" y="2019"/>
              <a:ext cx="288" cy="21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solidFill>
                  <a:schemeClr val="bg2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7" name="Rectangle 18"/>
            <p:cNvSpPr>
              <a:spLocks noChangeArrowheads="1"/>
            </p:cNvSpPr>
            <p:nvPr/>
          </p:nvSpPr>
          <p:spPr bwMode="auto">
            <a:xfrm>
              <a:off x="2795" y="2041"/>
              <a:ext cx="2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00"/>
                  </a:solidFill>
                  <a:latin typeface="+mn-lt"/>
                </a:rPr>
                <a:t>MR</a:t>
              </a:r>
            </a:p>
          </p:txBody>
        </p:sp>
      </p:grpSp>
      <p:grpSp>
        <p:nvGrpSpPr>
          <p:cNvPr id="30" name="Group 36"/>
          <p:cNvGrpSpPr>
            <a:grpSpLocks/>
          </p:cNvGrpSpPr>
          <p:nvPr/>
        </p:nvGrpSpPr>
        <p:grpSpPr bwMode="auto">
          <a:xfrm>
            <a:off x="5473522" y="2133749"/>
            <a:ext cx="457313" cy="360341"/>
            <a:chOff x="3395" y="1443"/>
            <a:chExt cx="288" cy="227"/>
          </a:xfrm>
        </p:grpSpPr>
        <p:sp>
          <p:nvSpPr>
            <p:cNvPr id="542" name="Rectangle 37"/>
            <p:cNvSpPr>
              <a:spLocks noChangeArrowheads="1"/>
            </p:cNvSpPr>
            <p:nvPr/>
          </p:nvSpPr>
          <p:spPr bwMode="auto">
            <a:xfrm>
              <a:off x="3395" y="1443"/>
              <a:ext cx="288" cy="227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solidFill>
                  <a:schemeClr val="bg2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3" name="Rectangle 38"/>
            <p:cNvSpPr>
              <a:spLocks noChangeArrowheads="1"/>
            </p:cNvSpPr>
            <p:nvPr/>
          </p:nvSpPr>
          <p:spPr bwMode="auto">
            <a:xfrm>
              <a:off x="3420" y="1469"/>
              <a:ext cx="2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FFFF00"/>
                  </a:solidFill>
                  <a:latin typeface="+mn-lt"/>
                </a:rPr>
                <a:t>MS</a:t>
              </a:r>
            </a:p>
          </p:txBody>
        </p:sp>
      </p:grpSp>
      <p:sp>
        <p:nvSpPr>
          <p:cNvPr id="297" name="Text Box 50"/>
          <p:cNvSpPr txBox="1">
            <a:spLocks noChangeAspect="1" noChangeArrowheads="1"/>
          </p:cNvSpPr>
          <p:nvPr/>
        </p:nvSpPr>
        <p:spPr bwMode="auto">
          <a:xfrm rot="21303055">
            <a:off x="2008188" y="2860675"/>
            <a:ext cx="8270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10.0.0.1</a:t>
            </a:r>
          </a:p>
        </p:txBody>
      </p:sp>
      <p:sp>
        <p:nvSpPr>
          <p:cNvPr id="298" name="Text Box 50"/>
          <p:cNvSpPr txBox="1">
            <a:spLocks noChangeAspect="1" noChangeArrowheads="1"/>
          </p:cNvSpPr>
          <p:nvPr/>
        </p:nvSpPr>
        <p:spPr bwMode="auto">
          <a:xfrm rot="442689">
            <a:off x="1993900" y="3313113"/>
            <a:ext cx="8270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</a:rPr>
              <a:t>11.0.0.1</a:t>
            </a:r>
          </a:p>
        </p:txBody>
      </p:sp>
      <p:sp>
        <p:nvSpPr>
          <p:cNvPr id="299" name="Text Box 50"/>
          <p:cNvSpPr txBox="1">
            <a:spLocks noChangeAspect="1" noChangeArrowheads="1"/>
          </p:cNvSpPr>
          <p:nvPr/>
        </p:nvSpPr>
        <p:spPr bwMode="auto">
          <a:xfrm rot="20986354">
            <a:off x="6318250" y="3313113"/>
            <a:ext cx="8270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</a:rPr>
              <a:t>13.0.0.2</a:t>
            </a:r>
          </a:p>
        </p:txBody>
      </p:sp>
      <p:sp>
        <p:nvSpPr>
          <p:cNvPr id="300" name="Text Box 50"/>
          <p:cNvSpPr txBox="1">
            <a:spLocks noChangeAspect="1" noChangeArrowheads="1"/>
          </p:cNvSpPr>
          <p:nvPr/>
        </p:nvSpPr>
        <p:spPr bwMode="auto">
          <a:xfrm rot="696339">
            <a:off x="6316663" y="2898775"/>
            <a:ext cx="8270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12.0.0.2</a:t>
            </a:r>
          </a:p>
        </p:txBody>
      </p:sp>
      <p:sp>
        <p:nvSpPr>
          <p:cNvPr id="274" name="Rectangle 227"/>
          <p:cNvSpPr>
            <a:spLocks noChangeArrowheads="1"/>
          </p:cNvSpPr>
          <p:nvPr/>
        </p:nvSpPr>
        <p:spPr bwMode="auto">
          <a:xfrm>
            <a:off x="381000" y="3895791"/>
            <a:ext cx="966931" cy="2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LISP Site</a:t>
            </a:r>
            <a:endParaRPr lang="en-US" sz="1400" dirty="0"/>
          </a:p>
        </p:txBody>
      </p:sp>
      <p:sp>
        <p:nvSpPr>
          <p:cNvPr id="536" name="Rectangle 34"/>
          <p:cNvSpPr>
            <a:spLocks noChangeArrowheads="1"/>
          </p:cNvSpPr>
          <p:nvPr/>
        </p:nvSpPr>
        <p:spPr bwMode="auto">
          <a:xfrm>
            <a:off x="2671763" y="1992313"/>
            <a:ext cx="774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65.1.1.1</a:t>
            </a:r>
          </a:p>
        </p:txBody>
      </p:sp>
      <p:sp>
        <p:nvSpPr>
          <p:cNvPr id="301" name="Rectangle 2"/>
          <p:cNvSpPr txBox="1">
            <a:spLocks noChangeArrowheads="1"/>
          </p:cNvSpPr>
          <p:nvPr/>
        </p:nvSpPr>
        <p:spPr>
          <a:xfrm>
            <a:off x="488951" y="190500"/>
            <a:ext cx="8324849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LISP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-MN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Unicast</a:t>
            </a:r>
            <a:r>
              <a:rPr lang="en-US" sz="24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Packet Forwarding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8" name="Text Box 40"/>
          <p:cNvSpPr txBox="1">
            <a:spLocks noChangeArrowheads="1"/>
          </p:cNvSpPr>
          <p:nvPr/>
        </p:nvSpPr>
        <p:spPr bwMode="auto">
          <a:xfrm>
            <a:off x="563755" y="1790700"/>
            <a:ext cx="1252153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4D4E4E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4D4E4E"/>
                </a:solidFill>
              </a:rPr>
              <a:t>PI EID-prefix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8000"/>
                </a:solidFill>
              </a:rPr>
              <a:t>2.0.0.0</a:t>
            </a:r>
            <a:r>
              <a:rPr lang="en-US" sz="1400" b="1" dirty="0" smtClean="0">
                <a:solidFill>
                  <a:srgbClr val="008000"/>
                </a:solidFill>
              </a:rPr>
              <a:t>/24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559" name="Text Box 40"/>
          <p:cNvSpPr txBox="1">
            <a:spLocks noChangeArrowheads="1"/>
          </p:cNvSpPr>
          <p:nvPr/>
        </p:nvSpPr>
        <p:spPr bwMode="auto">
          <a:xfrm>
            <a:off x="7755551" y="3367141"/>
            <a:ext cx="127187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4D4E4E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4D4E4E"/>
                </a:solidFill>
              </a:rPr>
              <a:t>LISP-MN EID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8000"/>
                </a:solidFill>
              </a:rPr>
              <a:t>3.0.0.3/32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31" name="Group 148"/>
          <p:cNvGrpSpPr/>
          <p:nvPr/>
        </p:nvGrpSpPr>
        <p:grpSpPr>
          <a:xfrm>
            <a:off x="7107798" y="2601740"/>
            <a:ext cx="690201" cy="1279826"/>
            <a:chOff x="1588498" y="4104074"/>
            <a:chExt cx="992023" cy="1692274"/>
          </a:xfrm>
        </p:grpSpPr>
        <p:pic>
          <p:nvPicPr>
            <p:cNvPr id="290" name="Picture 289" descr="Screen shot 2011-06-29 at 10.49.50 A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498" y="4104074"/>
              <a:ext cx="992023" cy="1692274"/>
            </a:xfrm>
            <a:prstGeom prst="rect">
              <a:avLst/>
            </a:prstGeom>
          </p:spPr>
        </p:pic>
        <p:grpSp>
          <p:nvGrpSpPr>
            <p:cNvPr id="160" name="Group 1455"/>
            <p:cNvGrpSpPr>
              <a:grpSpLocks noChangeAspect="1"/>
            </p:cNvGrpSpPr>
            <p:nvPr/>
          </p:nvGrpSpPr>
          <p:grpSpPr>
            <a:xfrm>
              <a:off x="1765644" y="5274062"/>
              <a:ext cx="531453" cy="364731"/>
              <a:chOff x="4485390" y="5424516"/>
              <a:chExt cx="309543" cy="274320"/>
            </a:xfrm>
          </p:grpSpPr>
          <p:sp>
            <p:nvSpPr>
              <p:cNvPr id="292" name="Curved Left Arrow 291"/>
              <p:cNvSpPr/>
              <p:nvPr/>
            </p:nvSpPr>
            <p:spPr>
              <a:xfrm flipH="1">
                <a:off x="4485390" y="5449110"/>
                <a:ext cx="154336" cy="249726"/>
              </a:xfrm>
              <a:prstGeom prst="curvedLeftArrow">
                <a:avLst>
                  <a:gd name="adj1" fmla="val 26974"/>
                  <a:gd name="adj2" fmla="val 48709"/>
                  <a:gd name="adj3" fmla="val 33571"/>
                </a:avLst>
              </a:prstGeom>
              <a:solidFill>
                <a:srgbClr val="C0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Curved Left Arrow 292"/>
              <p:cNvSpPr/>
              <p:nvPr/>
            </p:nvSpPr>
            <p:spPr>
              <a:xfrm rot="10800000" flipH="1">
                <a:off x="4642383" y="5424516"/>
                <a:ext cx="152550" cy="249726"/>
              </a:xfrm>
              <a:prstGeom prst="curvedLeftArrow">
                <a:avLst>
                  <a:gd name="adj1" fmla="val 26974"/>
                  <a:gd name="adj2" fmla="val 48709"/>
                  <a:gd name="adj3" fmla="val 33571"/>
                </a:avLst>
              </a:prstGeom>
              <a:solidFill>
                <a:srgbClr val="00B050"/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41" name="Rectangle 35"/>
          <p:cNvSpPr>
            <a:spLocks noChangeArrowheads="1"/>
          </p:cNvSpPr>
          <p:nvPr/>
        </p:nvSpPr>
        <p:spPr bwMode="auto">
          <a:xfrm>
            <a:off x="5783263" y="1979613"/>
            <a:ext cx="7747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66.2.2.2</a:t>
            </a:r>
          </a:p>
        </p:txBody>
      </p:sp>
      <p:grpSp>
        <p:nvGrpSpPr>
          <p:cNvPr id="161" name="Group 281"/>
          <p:cNvGrpSpPr>
            <a:grpSpLocks/>
          </p:cNvGrpSpPr>
          <p:nvPr/>
        </p:nvGrpSpPr>
        <p:grpSpPr bwMode="auto">
          <a:xfrm>
            <a:off x="6400800" y="3787775"/>
            <a:ext cx="2098675" cy="2465388"/>
            <a:chOff x="6520361" y="3593417"/>
            <a:chExt cx="2099434" cy="2466281"/>
          </a:xfrm>
        </p:grpSpPr>
        <p:sp>
          <p:nvSpPr>
            <p:cNvPr id="166" name="Line 44"/>
            <p:cNvSpPr>
              <a:spLocks noChangeShapeType="1"/>
            </p:cNvSpPr>
            <p:nvPr/>
          </p:nvSpPr>
          <p:spPr bwMode="auto">
            <a:xfrm flipH="1">
              <a:off x="6733163" y="3593417"/>
              <a:ext cx="528829" cy="19660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162" name="Group 86"/>
            <p:cNvGrpSpPr>
              <a:grpSpLocks/>
            </p:cNvGrpSpPr>
            <p:nvPr/>
          </p:nvGrpSpPr>
          <p:grpSpPr bwMode="auto">
            <a:xfrm>
              <a:off x="6520361" y="5526300"/>
              <a:ext cx="2099434" cy="533400"/>
              <a:chOff x="4334" y="3486"/>
              <a:chExt cx="1159" cy="336"/>
            </a:xfrm>
          </p:grpSpPr>
          <p:sp>
            <p:nvSpPr>
              <p:cNvPr id="168" name="Text Box 88"/>
              <p:cNvSpPr txBox="1">
                <a:spLocks noChangeArrowheads="1"/>
              </p:cNvSpPr>
              <p:nvPr/>
            </p:nvSpPr>
            <p:spPr bwMode="auto">
              <a:xfrm>
                <a:off x="4397" y="3497"/>
                <a:ext cx="1096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+mn-lt"/>
                  </a:rPr>
                  <a:t>This policy controlled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400" dirty="0">
                    <a:solidFill>
                      <a:srgbClr val="000000"/>
                    </a:solidFill>
                    <a:latin typeface="+mn-lt"/>
                  </a:rPr>
                  <a:t>by destination site</a:t>
                </a:r>
              </a:p>
            </p:txBody>
          </p:sp>
          <p:sp>
            <p:nvSpPr>
              <p:cNvPr id="169" name="AutoShape 87"/>
              <p:cNvSpPr>
                <a:spLocks/>
              </p:cNvSpPr>
              <p:nvPr/>
            </p:nvSpPr>
            <p:spPr bwMode="auto">
              <a:xfrm>
                <a:off x="4334" y="3486"/>
                <a:ext cx="101" cy="336"/>
              </a:xfrm>
              <a:prstGeom prst="rightBrace">
                <a:avLst>
                  <a:gd name="adj1" fmla="val 29171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3" name="Group 309"/>
          <p:cNvGrpSpPr/>
          <p:nvPr/>
        </p:nvGrpSpPr>
        <p:grpSpPr>
          <a:xfrm>
            <a:off x="49201" y="4419600"/>
            <a:ext cx="2359037" cy="612775"/>
            <a:chOff x="49201" y="4419600"/>
            <a:chExt cx="2359037" cy="612775"/>
          </a:xfrm>
        </p:grpSpPr>
        <p:sp>
          <p:nvSpPr>
            <p:cNvPr id="171" name="Text Box 42"/>
            <p:cNvSpPr txBox="1">
              <a:spLocks noChangeArrowheads="1"/>
            </p:cNvSpPr>
            <p:nvPr/>
          </p:nvSpPr>
          <p:spPr bwMode="auto">
            <a:xfrm>
              <a:off x="214313" y="4537075"/>
              <a:ext cx="2193925" cy="495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4D4E4E"/>
              </a:solidFill>
              <a:miter lim="800000"/>
              <a:headEnd/>
              <a:tailEnd/>
            </a:ln>
            <a:effectLst>
              <a:outerShdw blurRad="63500" dist="38100" algn="l" rotWithShape="0">
                <a:srgbClr val="000000">
                  <a:alpha val="39999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DNS entry: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+mn-lt"/>
                </a:rPr>
                <a:t>D.abc.com    A    </a:t>
              </a:r>
              <a:r>
                <a:rPr lang="en-US" sz="1400" b="1" dirty="0">
                  <a:solidFill>
                    <a:srgbClr val="008000"/>
                  </a:solidFill>
                  <a:latin typeface="+mn-lt"/>
                </a:rPr>
                <a:t>3.0.0.3</a:t>
              </a:r>
            </a:p>
          </p:txBody>
        </p:sp>
        <p:grpSp>
          <p:nvGrpSpPr>
            <p:cNvPr id="164" name="Group 233"/>
            <p:cNvGrpSpPr>
              <a:grpSpLocks/>
            </p:cNvGrpSpPr>
            <p:nvPr/>
          </p:nvGrpSpPr>
          <p:grpSpPr bwMode="auto">
            <a:xfrm>
              <a:off x="49201" y="4419600"/>
              <a:ext cx="255987" cy="246221"/>
              <a:chOff x="7924800" y="1134356"/>
              <a:chExt cx="256388" cy="246956"/>
            </a:xfrm>
          </p:grpSpPr>
          <p:sp>
            <p:nvSpPr>
              <p:cNvPr id="173" name="Decagon 172"/>
              <p:cNvSpPr>
                <a:spLocks noChangeAspect="1"/>
              </p:cNvSpPr>
              <p:nvPr/>
            </p:nvSpPr>
            <p:spPr bwMode="auto">
              <a:xfrm>
                <a:off x="7924800" y="1139133"/>
                <a:ext cx="246447" cy="222913"/>
              </a:xfrm>
              <a:prstGeom prst="decagon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hangingPunct="0">
                  <a:buFont typeface="Times New Roman" pitchFamily="18" charset="0"/>
                  <a:buNone/>
                  <a:defRPr/>
                </a:pPr>
                <a:endParaRPr lang="en-US" sz="18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4" name="Rectangle 230"/>
              <p:cNvSpPr>
                <a:spLocks noChangeArrowheads="1"/>
              </p:cNvSpPr>
              <p:nvPr/>
            </p:nvSpPr>
            <p:spPr bwMode="auto">
              <a:xfrm>
                <a:off x="7924800" y="1134356"/>
                <a:ext cx="256388" cy="246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1" dirty="0">
                    <a:solidFill>
                      <a:srgbClr val="4D4E4E"/>
                    </a:solidFill>
                  </a:rPr>
                  <a:t>1</a:t>
                </a:r>
                <a:endParaRPr lang="en-US" sz="1000" dirty="0">
                  <a:solidFill>
                    <a:srgbClr val="4D4E4E"/>
                  </a:solidFill>
                </a:endParaRPr>
              </a:p>
            </p:txBody>
          </p:sp>
        </p:grpSp>
      </p:grpSp>
      <p:grpSp>
        <p:nvGrpSpPr>
          <p:cNvPr id="165" name="Group 284"/>
          <p:cNvGrpSpPr>
            <a:grpSpLocks/>
          </p:cNvGrpSpPr>
          <p:nvPr/>
        </p:nvGrpSpPr>
        <p:grpSpPr bwMode="auto">
          <a:xfrm>
            <a:off x="1981201" y="3784601"/>
            <a:ext cx="4451350" cy="2540000"/>
            <a:chOff x="1981201" y="3784601"/>
            <a:chExt cx="4451351" cy="2540000"/>
          </a:xfrm>
        </p:grpSpPr>
        <p:grpSp>
          <p:nvGrpSpPr>
            <p:cNvPr id="167" name="Group 43"/>
            <p:cNvGrpSpPr>
              <a:grpSpLocks/>
            </p:cNvGrpSpPr>
            <p:nvPr/>
          </p:nvGrpSpPr>
          <p:grpSpPr bwMode="auto">
            <a:xfrm>
              <a:off x="1981201" y="3784602"/>
              <a:ext cx="4451352" cy="2540001"/>
              <a:chOff x="1172" y="1984"/>
              <a:chExt cx="2804" cy="1600"/>
            </a:xfrm>
          </p:grpSpPr>
          <p:sp>
            <p:nvSpPr>
              <p:cNvPr id="180" name="Line 44"/>
              <p:cNvSpPr>
                <a:spLocks noChangeShapeType="1"/>
              </p:cNvSpPr>
              <p:nvPr/>
            </p:nvSpPr>
            <p:spPr bwMode="auto">
              <a:xfrm>
                <a:off x="1172" y="1984"/>
                <a:ext cx="763" cy="10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70" name="Group 45"/>
              <p:cNvGrpSpPr>
                <a:grpSpLocks/>
              </p:cNvGrpSpPr>
              <p:nvPr/>
            </p:nvGrpSpPr>
            <p:grpSpPr bwMode="auto">
              <a:xfrm>
                <a:off x="1588" y="2864"/>
                <a:ext cx="2388" cy="720"/>
                <a:chOff x="3111" y="2432"/>
                <a:chExt cx="2388" cy="720"/>
              </a:xfrm>
            </p:grpSpPr>
            <p:sp>
              <p:nvSpPr>
                <p:cNvPr id="18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734" y="2454"/>
                  <a:ext cx="1765" cy="67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  <a:miter lim="800000"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ts val="600"/>
                    </a:spcBef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</a:rPr>
                    <a:t>EID-prefix:  </a:t>
                  </a:r>
                  <a:r>
                    <a:rPr lang="en-US" sz="1200" b="1" dirty="0" smtClean="0">
                      <a:solidFill>
                        <a:srgbClr val="008000"/>
                      </a:solidFill>
                    </a:rPr>
                    <a:t>3.0.0.3/32</a:t>
                  </a:r>
                </a:p>
                <a:p>
                  <a:pPr>
                    <a:spcBef>
                      <a:spcPts val="600"/>
                    </a:spcBef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</a:rPr>
                    <a:t>Locator-set: </a:t>
                  </a:r>
                </a:p>
                <a:p>
                  <a:pPr>
                    <a:spcBef>
                      <a:spcPts val="600"/>
                    </a:spcBef>
                    <a:defRPr/>
                  </a:pPr>
                  <a:r>
                    <a:rPr lang="en-US" sz="1200" b="1" dirty="0"/>
                    <a:t>  </a:t>
                  </a:r>
                  <a:r>
                    <a:rPr lang="en-US" sz="1200" b="1" dirty="0">
                      <a:solidFill>
                        <a:srgbClr val="B21A1A"/>
                      </a:solidFill>
                    </a:rPr>
                    <a:t>12.0.0.2</a:t>
                  </a:r>
                  <a:r>
                    <a:rPr lang="en-US" sz="1200" b="1" dirty="0">
                      <a:solidFill>
                        <a:srgbClr val="000000"/>
                      </a:solidFill>
                    </a:rPr>
                    <a:t>, priority: 1, weight: 50 (D1)</a:t>
                  </a:r>
                </a:p>
                <a:p>
                  <a:pPr>
                    <a:spcBef>
                      <a:spcPts val="600"/>
                    </a:spcBef>
                    <a:defRPr/>
                  </a:pPr>
                  <a:r>
                    <a:rPr lang="en-US" sz="1200" b="1" dirty="0"/>
                    <a:t>  </a:t>
                  </a:r>
                  <a:r>
                    <a:rPr lang="en-US" sz="1200" b="1" dirty="0">
                      <a:solidFill>
                        <a:srgbClr val="B21A1A"/>
                      </a:solidFill>
                    </a:rPr>
                    <a:t>13.0.0.2</a:t>
                  </a:r>
                  <a:r>
                    <a:rPr lang="en-US" sz="1200" b="1" dirty="0">
                      <a:solidFill>
                        <a:srgbClr val="000000"/>
                      </a:solidFill>
                    </a:rPr>
                    <a:t>, priority: 1, weight: 50 (D2)</a:t>
                  </a:r>
                  <a:endParaRPr lang="en-US" sz="16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3" name="AutoShape 47"/>
                <p:cNvSpPr>
                  <a:spLocks/>
                </p:cNvSpPr>
                <p:nvPr/>
              </p:nvSpPr>
              <p:spPr bwMode="auto">
                <a:xfrm>
                  <a:off x="3600" y="2432"/>
                  <a:ext cx="144" cy="720"/>
                </a:xfrm>
                <a:prstGeom prst="leftBrace">
                  <a:avLst>
                    <a:gd name="adj1" fmla="val 41667"/>
                    <a:gd name="adj2" fmla="val 50000"/>
                  </a:avLst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111" y="2609"/>
                  <a:ext cx="550" cy="3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Mapping</a:t>
                  </a:r>
                </a:p>
                <a:p>
                  <a:pPr algn="ctr">
                    <a:lnSpc>
                      <a:spcPct val="80000"/>
                    </a:lnSpc>
                    <a:spcBef>
                      <a:spcPct val="50000"/>
                    </a:spcBef>
                  </a:pPr>
                  <a:r>
                    <a:rPr lang="en-US" sz="1400">
                      <a:solidFill>
                        <a:srgbClr val="000000"/>
                      </a:solidFill>
                    </a:rPr>
                    <a:t>Entry</a:t>
                  </a: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72" name="Group 237"/>
            <p:cNvGrpSpPr>
              <a:grpSpLocks/>
            </p:cNvGrpSpPr>
            <p:nvPr/>
          </p:nvGrpSpPr>
          <p:grpSpPr bwMode="auto">
            <a:xfrm>
              <a:off x="2146300" y="4051300"/>
              <a:ext cx="255987" cy="246221"/>
              <a:chOff x="7861300" y="1147056"/>
              <a:chExt cx="255987" cy="246221"/>
            </a:xfrm>
          </p:grpSpPr>
          <p:sp>
            <p:nvSpPr>
              <p:cNvPr id="178" name="Decagon 177"/>
              <p:cNvSpPr>
                <a:spLocks noChangeAspect="1"/>
              </p:cNvSpPr>
              <p:nvPr/>
            </p:nvSpPr>
            <p:spPr bwMode="auto">
              <a:xfrm>
                <a:off x="7861300" y="1151819"/>
                <a:ext cx="246063" cy="222250"/>
              </a:xfrm>
              <a:prstGeom prst="decagon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hangingPunct="0">
                  <a:buFont typeface="Times New Roman" pitchFamily="18" charset="0"/>
                  <a:buNone/>
                  <a:defRPr/>
                </a:pPr>
                <a:endParaRPr lang="en-US" sz="1800" dirty="0"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9" name="Rectangle 242"/>
              <p:cNvSpPr>
                <a:spLocks noChangeArrowheads="1"/>
              </p:cNvSpPr>
              <p:nvPr/>
            </p:nvSpPr>
            <p:spPr bwMode="auto">
              <a:xfrm>
                <a:off x="7861300" y="1147056"/>
                <a:ext cx="2559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1" dirty="0">
                    <a:solidFill>
                      <a:srgbClr val="4D4E4E"/>
                    </a:solidFill>
                  </a:rPr>
                  <a:t>3</a:t>
                </a:r>
                <a:endParaRPr lang="en-US" sz="1000" dirty="0">
                  <a:solidFill>
                    <a:srgbClr val="4D4E4E"/>
                  </a:solidFill>
                </a:endParaRPr>
              </a:p>
            </p:txBody>
          </p:sp>
        </p:grpSp>
      </p:grpSp>
      <p:sp>
        <p:nvSpPr>
          <p:cNvPr id="185" name="Freeform 184"/>
          <p:cNvSpPr/>
          <p:nvPr/>
        </p:nvSpPr>
        <p:spPr>
          <a:xfrm rot="5400000">
            <a:off x="2820988" y="2892956"/>
            <a:ext cx="328083" cy="1831972"/>
          </a:xfrm>
          <a:custGeom>
            <a:avLst/>
            <a:gdLst>
              <a:gd name="connsiteX0" fmla="*/ 416983 w 594783"/>
              <a:gd name="connsiteY0" fmla="*/ 1739900 h 1739900"/>
              <a:gd name="connsiteX1" fmla="*/ 569383 w 594783"/>
              <a:gd name="connsiteY1" fmla="*/ 1346200 h 1739900"/>
              <a:gd name="connsiteX2" fmla="*/ 569383 w 594783"/>
              <a:gd name="connsiteY2" fmla="*/ 939800 h 1739900"/>
              <a:gd name="connsiteX3" fmla="*/ 467783 w 594783"/>
              <a:gd name="connsiteY3" fmla="*/ 647700 h 1739900"/>
              <a:gd name="connsiteX4" fmla="*/ 302683 w 594783"/>
              <a:gd name="connsiteY4" fmla="*/ 533400 h 1739900"/>
              <a:gd name="connsiteX5" fmla="*/ 48683 w 594783"/>
              <a:gd name="connsiteY5" fmla="*/ 228600 h 1739900"/>
              <a:gd name="connsiteX6" fmla="*/ 10583 w 594783"/>
              <a:gd name="connsiteY6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56166"/>
              <a:gd name="connsiteY0" fmla="*/ 1739900 h 1739900"/>
              <a:gd name="connsiteX1" fmla="*/ 569383 w 656166"/>
              <a:gd name="connsiteY1" fmla="*/ 1346200 h 1739900"/>
              <a:gd name="connsiteX2" fmla="*/ 569383 w 656166"/>
              <a:gd name="connsiteY2" fmla="*/ 939800 h 1739900"/>
              <a:gd name="connsiteX3" fmla="*/ 48683 w 656166"/>
              <a:gd name="connsiteY3" fmla="*/ 228600 h 1739900"/>
              <a:gd name="connsiteX4" fmla="*/ 10583 w 656166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3462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381000 h 1739900"/>
              <a:gd name="connsiteX4" fmla="*/ 10583 w 590550"/>
              <a:gd name="connsiteY4" fmla="*/ 0 h 1739900"/>
              <a:gd name="connsiteX0" fmla="*/ 416983 w 514350"/>
              <a:gd name="connsiteY0" fmla="*/ 1739900 h 1739900"/>
              <a:gd name="connsiteX1" fmla="*/ 493183 w 514350"/>
              <a:gd name="connsiteY1" fmla="*/ 1130300 h 1739900"/>
              <a:gd name="connsiteX2" fmla="*/ 289983 w 514350"/>
              <a:gd name="connsiteY2" fmla="*/ 723900 h 1739900"/>
              <a:gd name="connsiteX3" fmla="*/ 48683 w 514350"/>
              <a:gd name="connsiteY3" fmla="*/ 381000 h 1739900"/>
              <a:gd name="connsiteX4" fmla="*/ 10583 w 514350"/>
              <a:gd name="connsiteY4" fmla="*/ 0 h 1739900"/>
              <a:gd name="connsiteX0" fmla="*/ 416983 w 1229783"/>
              <a:gd name="connsiteY0" fmla="*/ 2654300 h 2654300"/>
              <a:gd name="connsiteX1" fmla="*/ 493183 w 1229783"/>
              <a:gd name="connsiteY1" fmla="*/ 2044700 h 2654300"/>
              <a:gd name="connsiteX2" fmla="*/ 289983 w 1229783"/>
              <a:gd name="connsiteY2" fmla="*/ 1638300 h 2654300"/>
              <a:gd name="connsiteX3" fmla="*/ 48683 w 1229783"/>
              <a:gd name="connsiteY3" fmla="*/ 1295400 h 2654300"/>
              <a:gd name="connsiteX4" fmla="*/ 1229783 w 1229783"/>
              <a:gd name="connsiteY4" fmla="*/ 0 h 2654300"/>
              <a:gd name="connsiteX0" fmla="*/ 209550 w 1022350"/>
              <a:gd name="connsiteY0" fmla="*/ 2654300 h 2654300"/>
              <a:gd name="connsiteX1" fmla="*/ 285750 w 1022350"/>
              <a:gd name="connsiteY1" fmla="*/ 2044700 h 2654300"/>
              <a:gd name="connsiteX2" fmla="*/ 82550 w 1022350"/>
              <a:gd name="connsiteY2" fmla="*/ 1638300 h 2654300"/>
              <a:gd name="connsiteX3" fmla="*/ 781050 w 1022350"/>
              <a:gd name="connsiteY3" fmla="*/ 1346200 h 2654300"/>
              <a:gd name="connsiteX4" fmla="*/ 1022350 w 1022350"/>
              <a:gd name="connsiteY4" fmla="*/ 0 h 2654300"/>
              <a:gd name="connsiteX0" fmla="*/ 8467 w 821267"/>
              <a:gd name="connsiteY0" fmla="*/ 2654300 h 2654300"/>
              <a:gd name="connsiteX1" fmla="*/ 84667 w 821267"/>
              <a:gd name="connsiteY1" fmla="*/ 2044700 h 2654300"/>
              <a:gd name="connsiteX2" fmla="*/ 516467 w 821267"/>
              <a:gd name="connsiteY2" fmla="*/ 1765300 h 2654300"/>
              <a:gd name="connsiteX3" fmla="*/ 579967 w 821267"/>
              <a:gd name="connsiteY3" fmla="*/ 1346200 h 2654300"/>
              <a:gd name="connsiteX4" fmla="*/ 821267 w 821267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571500 w 812800"/>
              <a:gd name="connsiteY3" fmla="*/ 1346200 h 2654300"/>
              <a:gd name="connsiteX4" fmla="*/ 812800 w 812800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812800 w 812800"/>
              <a:gd name="connsiteY3" fmla="*/ 0 h 2654300"/>
              <a:gd name="connsiteX0" fmla="*/ 0 w 622300"/>
              <a:gd name="connsiteY0" fmla="*/ 2724147 h 2724147"/>
              <a:gd name="connsiteX1" fmla="*/ 114300 w 622300"/>
              <a:gd name="connsiteY1" fmla="*/ 2266947 h 2724147"/>
              <a:gd name="connsiteX2" fmla="*/ 508000 w 622300"/>
              <a:gd name="connsiteY2" fmla="*/ 1835147 h 2724147"/>
              <a:gd name="connsiteX3" fmla="*/ 622300 w 6223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508000 w 609598"/>
              <a:gd name="connsiteY2" fmla="*/ 1920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520698"/>
              <a:gd name="connsiteY0" fmla="*/ 2809872 h 2809872"/>
              <a:gd name="connsiteX1" fmla="*/ 190500 w 520698"/>
              <a:gd name="connsiteY1" fmla="*/ 22669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540807"/>
              <a:gd name="connsiteY0" fmla="*/ 2809872 h 2809872"/>
              <a:gd name="connsiteX1" fmla="*/ 241300 w 540807"/>
              <a:gd name="connsiteY1" fmla="*/ 2063747 h 2809872"/>
              <a:gd name="connsiteX2" fmla="*/ 520698 w 540807"/>
              <a:gd name="connsiteY2" fmla="*/ 0 h 28098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31972 h 1831972"/>
              <a:gd name="connsiteX1" fmla="*/ 241300 w 442383"/>
              <a:gd name="connsiteY1" fmla="*/ 1085847 h 1831972"/>
              <a:gd name="connsiteX2" fmla="*/ 15872 w 442383"/>
              <a:gd name="connsiteY2" fmla="*/ 0 h 1831972"/>
              <a:gd name="connsiteX0" fmla="*/ 0 w 328083"/>
              <a:gd name="connsiteY0" fmla="*/ 1831972 h 1831972"/>
              <a:gd name="connsiteX1" fmla="*/ 241300 w 328083"/>
              <a:gd name="connsiteY1" fmla="*/ 1085847 h 1831972"/>
              <a:gd name="connsiteX2" fmla="*/ 15872 w 328083"/>
              <a:gd name="connsiteY2" fmla="*/ 0 h 183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83" h="1831972">
                <a:moveTo>
                  <a:pt x="0" y="1831972"/>
                </a:moveTo>
                <a:cubicBezTo>
                  <a:pt x="114298" y="1231893"/>
                  <a:pt x="42331" y="1576912"/>
                  <a:pt x="241300" y="1085847"/>
                </a:cubicBezTo>
                <a:cubicBezTo>
                  <a:pt x="328083" y="439735"/>
                  <a:pt x="213783" y="408779"/>
                  <a:pt x="15872" y="0"/>
                </a:cubicBezTo>
              </a:path>
            </a:pathLst>
          </a:cu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 rot="7527774">
            <a:off x="1085513" y="3141903"/>
            <a:ext cx="218460" cy="742537"/>
          </a:xfrm>
          <a:custGeom>
            <a:avLst/>
            <a:gdLst>
              <a:gd name="connsiteX0" fmla="*/ 416983 w 594783"/>
              <a:gd name="connsiteY0" fmla="*/ 1739900 h 1739900"/>
              <a:gd name="connsiteX1" fmla="*/ 569383 w 594783"/>
              <a:gd name="connsiteY1" fmla="*/ 1346200 h 1739900"/>
              <a:gd name="connsiteX2" fmla="*/ 569383 w 594783"/>
              <a:gd name="connsiteY2" fmla="*/ 939800 h 1739900"/>
              <a:gd name="connsiteX3" fmla="*/ 467783 w 594783"/>
              <a:gd name="connsiteY3" fmla="*/ 647700 h 1739900"/>
              <a:gd name="connsiteX4" fmla="*/ 302683 w 594783"/>
              <a:gd name="connsiteY4" fmla="*/ 533400 h 1739900"/>
              <a:gd name="connsiteX5" fmla="*/ 48683 w 594783"/>
              <a:gd name="connsiteY5" fmla="*/ 228600 h 1739900"/>
              <a:gd name="connsiteX6" fmla="*/ 10583 w 594783"/>
              <a:gd name="connsiteY6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56166"/>
              <a:gd name="connsiteY0" fmla="*/ 1739900 h 1739900"/>
              <a:gd name="connsiteX1" fmla="*/ 569383 w 656166"/>
              <a:gd name="connsiteY1" fmla="*/ 1346200 h 1739900"/>
              <a:gd name="connsiteX2" fmla="*/ 569383 w 656166"/>
              <a:gd name="connsiteY2" fmla="*/ 939800 h 1739900"/>
              <a:gd name="connsiteX3" fmla="*/ 48683 w 656166"/>
              <a:gd name="connsiteY3" fmla="*/ 228600 h 1739900"/>
              <a:gd name="connsiteX4" fmla="*/ 10583 w 656166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3462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381000 h 1739900"/>
              <a:gd name="connsiteX4" fmla="*/ 10583 w 590550"/>
              <a:gd name="connsiteY4" fmla="*/ 0 h 1739900"/>
              <a:gd name="connsiteX0" fmla="*/ 416983 w 514350"/>
              <a:gd name="connsiteY0" fmla="*/ 1739900 h 1739900"/>
              <a:gd name="connsiteX1" fmla="*/ 493183 w 514350"/>
              <a:gd name="connsiteY1" fmla="*/ 1130300 h 1739900"/>
              <a:gd name="connsiteX2" fmla="*/ 289983 w 514350"/>
              <a:gd name="connsiteY2" fmla="*/ 723900 h 1739900"/>
              <a:gd name="connsiteX3" fmla="*/ 48683 w 514350"/>
              <a:gd name="connsiteY3" fmla="*/ 381000 h 1739900"/>
              <a:gd name="connsiteX4" fmla="*/ 10583 w 514350"/>
              <a:gd name="connsiteY4" fmla="*/ 0 h 1739900"/>
              <a:gd name="connsiteX0" fmla="*/ 368300 w 465667"/>
              <a:gd name="connsiteY0" fmla="*/ 1358900 h 1358900"/>
              <a:gd name="connsiteX1" fmla="*/ 444500 w 465667"/>
              <a:gd name="connsiteY1" fmla="*/ 749300 h 1358900"/>
              <a:gd name="connsiteX2" fmla="*/ 241300 w 465667"/>
              <a:gd name="connsiteY2" fmla="*/ 342900 h 1358900"/>
              <a:gd name="connsiteX3" fmla="*/ 0 w 465667"/>
              <a:gd name="connsiteY3" fmla="*/ 0 h 1358900"/>
              <a:gd name="connsiteX0" fmla="*/ 127000 w 224367"/>
              <a:gd name="connsiteY0" fmla="*/ 1016000 h 1016000"/>
              <a:gd name="connsiteX1" fmla="*/ 203200 w 224367"/>
              <a:gd name="connsiteY1" fmla="*/ 406400 h 1016000"/>
              <a:gd name="connsiteX2" fmla="*/ 0 w 224367"/>
              <a:gd name="connsiteY2" fmla="*/ 0 h 1016000"/>
              <a:gd name="connsiteX0" fmla="*/ 127000 w 224367"/>
              <a:gd name="connsiteY0" fmla="*/ 1016000 h 1016000"/>
              <a:gd name="connsiteX1" fmla="*/ 203200 w 224367"/>
              <a:gd name="connsiteY1" fmla="*/ 406400 h 1016000"/>
              <a:gd name="connsiteX2" fmla="*/ 0 w 224367"/>
              <a:gd name="connsiteY2" fmla="*/ 0 h 1016000"/>
              <a:gd name="connsiteX0" fmla="*/ 127000 w 224367"/>
              <a:gd name="connsiteY0" fmla="*/ 1016000 h 1016000"/>
              <a:gd name="connsiteX1" fmla="*/ 203200 w 224367"/>
              <a:gd name="connsiteY1" fmla="*/ 406400 h 1016000"/>
              <a:gd name="connsiteX2" fmla="*/ 0 w 224367"/>
              <a:gd name="connsiteY2" fmla="*/ 0 h 1016000"/>
              <a:gd name="connsiteX0" fmla="*/ 127000 w 218460"/>
              <a:gd name="connsiteY0" fmla="*/ 1016000 h 1016000"/>
              <a:gd name="connsiteX1" fmla="*/ 197293 w 218460"/>
              <a:gd name="connsiteY1" fmla="*/ 549234 h 1016000"/>
              <a:gd name="connsiteX2" fmla="*/ 0 w 218460"/>
              <a:gd name="connsiteY2" fmla="*/ 0 h 1016000"/>
              <a:gd name="connsiteX0" fmla="*/ 127000 w 218460"/>
              <a:gd name="connsiteY0" fmla="*/ 1016000 h 1016000"/>
              <a:gd name="connsiteX1" fmla="*/ 197293 w 218460"/>
              <a:gd name="connsiteY1" fmla="*/ 549234 h 1016000"/>
              <a:gd name="connsiteX2" fmla="*/ 0 w 218460"/>
              <a:gd name="connsiteY2" fmla="*/ 0 h 1016000"/>
              <a:gd name="connsiteX0" fmla="*/ 127000 w 218460"/>
              <a:gd name="connsiteY0" fmla="*/ 1016000 h 1016000"/>
              <a:gd name="connsiteX1" fmla="*/ 197293 w 218460"/>
              <a:gd name="connsiteY1" fmla="*/ 549234 h 1016000"/>
              <a:gd name="connsiteX2" fmla="*/ 0 w 218460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460" h="1016000">
                <a:moveTo>
                  <a:pt x="127000" y="1016000"/>
                </a:moveTo>
                <a:cubicBezTo>
                  <a:pt x="190500" y="885825"/>
                  <a:pt x="218460" y="718567"/>
                  <a:pt x="197293" y="549234"/>
                </a:cubicBezTo>
                <a:cubicBezTo>
                  <a:pt x="156071" y="310991"/>
                  <a:pt x="129558" y="319447"/>
                  <a:pt x="0" y="0"/>
                </a:cubicBezTo>
              </a:path>
            </a:pathLst>
          </a:cu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Group 282"/>
          <p:cNvGrpSpPr>
            <a:grpSpLocks/>
          </p:cNvGrpSpPr>
          <p:nvPr/>
        </p:nvGrpSpPr>
        <p:grpSpPr bwMode="auto">
          <a:xfrm>
            <a:off x="230188" y="3419475"/>
            <a:ext cx="1417638" cy="949325"/>
            <a:chOff x="249238" y="3314700"/>
            <a:chExt cx="1417638" cy="949325"/>
          </a:xfrm>
        </p:grpSpPr>
        <p:grpSp>
          <p:nvGrpSpPr>
            <p:cNvPr id="176" name="Group 49"/>
            <p:cNvGrpSpPr>
              <a:grpSpLocks/>
            </p:cNvGrpSpPr>
            <p:nvPr/>
          </p:nvGrpSpPr>
          <p:grpSpPr bwMode="auto">
            <a:xfrm>
              <a:off x="249238" y="3314705"/>
              <a:ext cx="1417638" cy="949326"/>
              <a:chOff x="109" y="1854"/>
              <a:chExt cx="893" cy="598"/>
            </a:xfrm>
          </p:grpSpPr>
          <p:grpSp>
            <p:nvGrpSpPr>
              <p:cNvPr id="177" name="Group 50"/>
              <p:cNvGrpSpPr>
                <a:grpSpLocks/>
              </p:cNvGrpSpPr>
              <p:nvPr/>
            </p:nvGrpSpPr>
            <p:grpSpPr bwMode="auto">
              <a:xfrm>
                <a:off x="109" y="2278"/>
                <a:ext cx="893" cy="174"/>
                <a:chOff x="1003" y="2938"/>
                <a:chExt cx="893" cy="174"/>
              </a:xfrm>
            </p:grpSpPr>
            <p:sp>
              <p:nvSpPr>
                <p:cNvPr id="195" name="AutoShape 51"/>
                <p:cNvSpPr>
                  <a:spLocks noChangeArrowheads="1"/>
                </p:cNvSpPr>
                <p:nvPr/>
              </p:nvSpPr>
              <p:spPr bwMode="auto">
                <a:xfrm>
                  <a:off x="1003" y="2942"/>
                  <a:ext cx="893" cy="16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4F4E4"/>
                </a:solidFill>
                <a:ln w="9525">
                  <a:solidFill>
                    <a:srgbClr val="4D4E4E"/>
                  </a:solidFill>
                  <a:round/>
                  <a:headEnd/>
                  <a:tailEnd/>
                </a:ln>
                <a:effectLst>
                  <a:outerShdw blurRad="12700" dist="25400" dir="18900000" algn="ctr" rotWithShape="0">
                    <a:schemeClr val="bg2"/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defRPr/>
                  </a:pPr>
                  <a:endParaRPr lang="en-US"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017" y="2938"/>
                  <a:ext cx="852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>
                      <a:solidFill>
                        <a:srgbClr val="008000"/>
                      </a:solidFill>
                    </a:rPr>
                    <a:t>2.0.0.2 -&gt; 3.0.0.3</a:t>
                  </a:r>
                  <a:endParaRPr lang="en-US" sz="1600" b="1" dirty="0">
                    <a:solidFill>
                      <a:srgbClr val="008000"/>
                    </a:solidFill>
                  </a:endParaRPr>
                </a:p>
              </p:txBody>
            </p:sp>
          </p:grpSp>
          <p:sp>
            <p:nvSpPr>
              <p:cNvPr id="193" name="Line 53"/>
              <p:cNvSpPr>
                <a:spLocks noChangeShapeType="1"/>
              </p:cNvSpPr>
              <p:nvPr/>
            </p:nvSpPr>
            <p:spPr bwMode="auto">
              <a:xfrm flipV="1">
                <a:off x="600" y="1956"/>
                <a:ext cx="64" cy="3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pic>
            <p:nvPicPr>
              <p:cNvPr id="194" name="Picture 5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2" y="1854"/>
                <a:ext cx="140" cy="140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81" name="Group 234"/>
            <p:cNvGrpSpPr>
              <a:grpSpLocks/>
            </p:cNvGrpSpPr>
            <p:nvPr/>
          </p:nvGrpSpPr>
          <p:grpSpPr bwMode="auto">
            <a:xfrm>
              <a:off x="971550" y="3610856"/>
              <a:ext cx="255987" cy="246221"/>
              <a:chOff x="7829550" y="1172456"/>
              <a:chExt cx="255987" cy="246221"/>
            </a:xfrm>
          </p:grpSpPr>
          <p:sp>
            <p:nvSpPr>
              <p:cNvPr id="190" name="Decagon 189"/>
              <p:cNvSpPr>
                <a:spLocks noChangeAspect="1"/>
              </p:cNvSpPr>
              <p:nvPr/>
            </p:nvSpPr>
            <p:spPr bwMode="auto">
              <a:xfrm>
                <a:off x="7829550" y="1184275"/>
                <a:ext cx="246063" cy="222250"/>
              </a:xfrm>
              <a:prstGeom prst="decagon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hangingPunct="0">
                  <a:buFont typeface="Times New Roman" pitchFamily="18" charset="0"/>
                  <a:buNone/>
                  <a:defRPr/>
                </a:pPr>
                <a:endParaRPr lang="en-US" sz="1800"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91" name="Rectangle 236"/>
              <p:cNvSpPr>
                <a:spLocks noChangeArrowheads="1"/>
              </p:cNvSpPr>
              <p:nvPr/>
            </p:nvSpPr>
            <p:spPr bwMode="auto">
              <a:xfrm>
                <a:off x="7829550" y="1172456"/>
                <a:ext cx="2559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1" dirty="0">
                    <a:solidFill>
                      <a:srgbClr val="4D4E4E"/>
                    </a:solidFill>
                  </a:rPr>
                  <a:t>2</a:t>
                </a:r>
                <a:endParaRPr lang="en-US" sz="1000" dirty="0">
                  <a:solidFill>
                    <a:srgbClr val="4D4E4E"/>
                  </a:solidFill>
                </a:endParaRPr>
              </a:p>
            </p:txBody>
          </p:sp>
        </p:grpSp>
      </p:grpSp>
      <p:grpSp>
        <p:nvGrpSpPr>
          <p:cNvPr id="187" name="Group 285"/>
          <p:cNvGrpSpPr>
            <a:grpSpLocks/>
          </p:cNvGrpSpPr>
          <p:nvPr/>
        </p:nvGrpSpPr>
        <p:grpSpPr bwMode="auto">
          <a:xfrm>
            <a:off x="2578102" y="3789364"/>
            <a:ext cx="1514476" cy="1181100"/>
            <a:chOff x="2540003" y="3763964"/>
            <a:chExt cx="1514475" cy="1181100"/>
          </a:xfrm>
        </p:grpSpPr>
        <p:grpSp>
          <p:nvGrpSpPr>
            <p:cNvPr id="188" name="Group 55"/>
            <p:cNvGrpSpPr>
              <a:grpSpLocks/>
            </p:cNvGrpSpPr>
            <p:nvPr/>
          </p:nvGrpSpPr>
          <p:grpSpPr bwMode="auto">
            <a:xfrm>
              <a:off x="2540004" y="3763973"/>
              <a:ext cx="1514476" cy="1181103"/>
              <a:chOff x="1092" y="2186"/>
              <a:chExt cx="954" cy="744"/>
            </a:xfrm>
          </p:grpSpPr>
          <p:sp>
            <p:nvSpPr>
              <p:cNvPr id="202" name="AutoShape 56"/>
              <p:cNvSpPr>
                <a:spLocks noChangeArrowheads="1"/>
              </p:cNvSpPr>
              <p:nvPr/>
            </p:nvSpPr>
            <p:spPr bwMode="auto">
              <a:xfrm>
                <a:off x="1133" y="2565"/>
                <a:ext cx="893" cy="173"/>
              </a:xfrm>
              <a:prstGeom prst="roundRect">
                <a:avLst>
                  <a:gd name="adj" fmla="val 16667"/>
                </a:avLst>
              </a:prstGeom>
              <a:solidFill>
                <a:srgbClr val="F9D7D7"/>
              </a:solidFill>
              <a:ln w="9525">
                <a:solidFill>
                  <a:srgbClr val="4D4E4E"/>
                </a:solidFill>
                <a:round/>
                <a:headEnd/>
                <a:tailEnd/>
              </a:ln>
              <a:effectLst>
                <a:outerShdw dist="25400" dir="18900000" algn="ctr" rotWithShape="0">
                  <a:schemeClr val="bg2"/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189" name="Group 57"/>
              <p:cNvGrpSpPr>
                <a:grpSpLocks/>
              </p:cNvGrpSpPr>
              <p:nvPr/>
            </p:nvGrpSpPr>
            <p:grpSpPr bwMode="auto">
              <a:xfrm>
                <a:off x="1092" y="2186"/>
                <a:ext cx="954" cy="744"/>
                <a:chOff x="1092" y="2186"/>
                <a:chExt cx="954" cy="744"/>
              </a:xfrm>
            </p:grpSpPr>
            <p:sp>
              <p:nvSpPr>
                <p:cNvPr id="204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1580" y="2271"/>
                  <a:ext cx="8" cy="29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pic>
              <p:nvPicPr>
                <p:cNvPr id="205" name="Picture 5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503" y="2186"/>
                  <a:ext cx="140" cy="140"/>
                </a:xfrm>
                <a:prstGeom prst="rect">
                  <a:avLst/>
                </a:prstGeom>
                <a:no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192" name="Group 60"/>
                <p:cNvGrpSpPr>
                  <a:grpSpLocks/>
                </p:cNvGrpSpPr>
                <p:nvPr/>
              </p:nvGrpSpPr>
              <p:grpSpPr bwMode="auto">
                <a:xfrm>
                  <a:off x="1125" y="2749"/>
                  <a:ext cx="901" cy="181"/>
                  <a:chOff x="837" y="2941"/>
                  <a:chExt cx="901" cy="181"/>
                </a:xfrm>
              </p:grpSpPr>
              <p:sp>
                <p:nvSpPr>
                  <p:cNvPr id="208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845" y="2949"/>
                    <a:ext cx="893" cy="17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4F4E4"/>
                  </a:solidFill>
                  <a:ln w="9525">
                    <a:solidFill>
                      <a:srgbClr val="4D4E4E"/>
                    </a:solidFill>
                    <a:round/>
                    <a:headEnd/>
                    <a:tailEnd/>
                  </a:ln>
                  <a:effectLst>
                    <a:outerShdw dist="25400" dir="18900000" algn="ctr" rotWithShape="0">
                      <a:schemeClr val="bg2"/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209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7" y="2941"/>
                    <a:ext cx="852" cy="1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 dirty="0">
                        <a:solidFill>
                          <a:srgbClr val="008000"/>
                        </a:solidFill>
                      </a:rPr>
                      <a:t>2.0.0.2 -&gt; 3.0.0.3</a:t>
                    </a:r>
                    <a:endParaRPr lang="en-US" sz="1600" b="1" dirty="0">
                      <a:solidFill>
                        <a:srgbClr val="008000"/>
                      </a:solidFill>
                    </a:endParaRPr>
                  </a:p>
                </p:txBody>
              </p:sp>
            </p:grpSp>
            <p:sp>
              <p:nvSpPr>
                <p:cNvPr id="207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092" y="2557"/>
                  <a:ext cx="95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>
                      <a:solidFill>
                        <a:srgbClr val="C00000"/>
                      </a:solidFill>
                    </a:rPr>
                    <a:t>11.0.0.1 -&gt; 12.0.0.2</a:t>
                  </a:r>
                  <a:endParaRPr lang="en-US" sz="1600" b="1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grpSp>
          <p:nvGrpSpPr>
            <p:cNvPr id="197" name="Group 243"/>
            <p:cNvGrpSpPr>
              <a:grpSpLocks/>
            </p:cNvGrpSpPr>
            <p:nvPr/>
          </p:nvGrpSpPr>
          <p:grpSpPr bwMode="auto">
            <a:xfrm>
              <a:off x="3213100" y="4051300"/>
              <a:ext cx="255987" cy="246221"/>
              <a:chOff x="8013700" y="1223256"/>
              <a:chExt cx="255987" cy="246221"/>
            </a:xfrm>
          </p:grpSpPr>
          <p:sp>
            <p:nvSpPr>
              <p:cNvPr id="200" name="Decagon 199"/>
              <p:cNvSpPr>
                <a:spLocks noChangeAspect="1"/>
              </p:cNvSpPr>
              <p:nvPr/>
            </p:nvSpPr>
            <p:spPr bwMode="auto">
              <a:xfrm>
                <a:off x="8013701" y="1228019"/>
                <a:ext cx="246063" cy="222250"/>
              </a:xfrm>
              <a:prstGeom prst="decagon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hangingPunct="0">
                  <a:buFont typeface="Times New Roman" pitchFamily="18" charset="0"/>
                  <a:buNone/>
                  <a:defRPr/>
                </a:pPr>
                <a:endParaRPr lang="en-US" sz="1800" dirty="0"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01" name="Rectangle 249"/>
              <p:cNvSpPr>
                <a:spLocks noChangeArrowheads="1"/>
              </p:cNvSpPr>
              <p:nvPr/>
            </p:nvSpPr>
            <p:spPr bwMode="auto">
              <a:xfrm>
                <a:off x="8013700" y="1223256"/>
                <a:ext cx="2559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1" dirty="0">
                    <a:solidFill>
                      <a:srgbClr val="4D4E4E"/>
                    </a:solidFill>
                  </a:rPr>
                  <a:t>4</a:t>
                </a:r>
                <a:endParaRPr lang="en-US" sz="1000" dirty="0">
                  <a:solidFill>
                    <a:srgbClr val="4D4E4E"/>
                  </a:solidFill>
                </a:endParaRPr>
              </a:p>
            </p:txBody>
          </p:sp>
        </p:grpSp>
      </p:grpSp>
      <p:sp>
        <p:nvSpPr>
          <p:cNvPr id="210" name="Freeform 209"/>
          <p:cNvSpPr/>
          <p:nvPr/>
        </p:nvSpPr>
        <p:spPr>
          <a:xfrm rot="5400000">
            <a:off x="3931180" y="3124722"/>
            <a:ext cx="509065" cy="590550"/>
          </a:xfrm>
          <a:custGeom>
            <a:avLst/>
            <a:gdLst>
              <a:gd name="connsiteX0" fmla="*/ 416983 w 594783"/>
              <a:gd name="connsiteY0" fmla="*/ 1739900 h 1739900"/>
              <a:gd name="connsiteX1" fmla="*/ 569383 w 594783"/>
              <a:gd name="connsiteY1" fmla="*/ 1346200 h 1739900"/>
              <a:gd name="connsiteX2" fmla="*/ 569383 w 594783"/>
              <a:gd name="connsiteY2" fmla="*/ 939800 h 1739900"/>
              <a:gd name="connsiteX3" fmla="*/ 467783 w 594783"/>
              <a:gd name="connsiteY3" fmla="*/ 647700 h 1739900"/>
              <a:gd name="connsiteX4" fmla="*/ 302683 w 594783"/>
              <a:gd name="connsiteY4" fmla="*/ 533400 h 1739900"/>
              <a:gd name="connsiteX5" fmla="*/ 48683 w 594783"/>
              <a:gd name="connsiteY5" fmla="*/ 228600 h 1739900"/>
              <a:gd name="connsiteX6" fmla="*/ 10583 w 594783"/>
              <a:gd name="connsiteY6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56166"/>
              <a:gd name="connsiteY0" fmla="*/ 1739900 h 1739900"/>
              <a:gd name="connsiteX1" fmla="*/ 569383 w 656166"/>
              <a:gd name="connsiteY1" fmla="*/ 1346200 h 1739900"/>
              <a:gd name="connsiteX2" fmla="*/ 569383 w 656166"/>
              <a:gd name="connsiteY2" fmla="*/ 939800 h 1739900"/>
              <a:gd name="connsiteX3" fmla="*/ 48683 w 656166"/>
              <a:gd name="connsiteY3" fmla="*/ 228600 h 1739900"/>
              <a:gd name="connsiteX4" fmla="*/ 10583 w 656166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3462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381000 h 1739900"/>
              <a:gd name="connsiteX4" fmla="*/ 10583 w 590550"/>
              <a:gd name="connsiteY4" fmla="*/ 0 h 1739900"/>
              <a:gd name="connsiteX0" fmla="*/ 416983 w 514350"/>
              <a:gd name="connsiteY0" fmla="*/ 1739900 h 1739900"/>
              <a:gd name="connsiteX1" fmla="*/ 493183 w 514350"/>
              <a:gd name="connsiteY1" fmla="*/ 1130300 h 1739900"/>
              <a:gd name="connsiteX2" fmla="*/ 289983 w 514350"/>
              <a:gd name="connsiteY2" fmla="*/ 723900 h 1739900"/>
              <a:gd name="connsiteX3" fmla="*/ 48683 w 514350"/>
              <a:gd name="connsiteY3" fmla="*/ 381000 h 1739900"/>
              <a:gd name="connsiteX4" fmla="*/ 10583 w 514350"/>
              <a:gd name="connsiteY4" fmla="*/ 0 h 1739900"/>
              <a:gd name="connsiteX0" fmla="*/ 416983 w 1229783"/>
              <a:gd name="connsiteY0" fmla="*/ 2654300 h 2654300"/>
              <a:gd name="connsiteX1" fmla="*/ 493183 w 1229783"/>
              <a:gd name="connsiteY1" fmla="*/ 2044700 h 2654300"/>
              <a:gd name="connsiteX2" fmla="*/ 289983 w 1229783"/>
              <a:gd name="connsiteY2" fmla="*/ 1638300 h 2654300"/>
              <a:gd name="connsiteX3" fmla="*/ 48683 w 1229783"/>
              <a:gd name="connsiteY3" fmla="*/ 1295400 h 2654300"/>
              <a:gd name="connsiteX4" fmla="*/ 1229783 w 1229783"/>
              <a:gd name="connsiteY4" fmla="*/ 0 h 2654300"/>
              <a:gd name="connsiteX0" fmla="*/ 209550 w 1022350"/>
              <a:gd name="connsiteY0" fmla="*/ 2654300 h 2654300"/>
              <a:gd name="connsiteX1" fmla="*/ 285750 w 1022350"/>
              <a:gd name="connsiteY1" fmla="*/ 2044700 h 2654300"/>
              <a:gd name="connsiteX2" fmla="*/ 82550 w 1022350"/>
              <a:gd name="connsiteY2" fmla="*/ 1638300 h 2654300"/>
              <a:gd name="connsiteX3" fmla="*/ 781050 w 1022350"/>
              <a:gd name="connsiteY3" fmla="*/ 1346200 h 2654300"/>
              <a:gd name="connsiteX4" fmla="*/ 1022350 w 1022350"/>
              <a:gd name="connsiteY4" fmla="*/ 0 h 2654300"/>
              <a:gd name="connsiteX0" fmla="*/ 8467 w 821267"/>
              <a:gd name="connsiteY0" fmla="*/ 2654300 h 2654300"/>
              <a:gd name="connsiteX1" fmla="*/ 84667 w 821267"/>
              <a:gd name="connsiteY1" fmla="*/ 2044700 h 2654300"/>
              <a:gd name="connsiteX2" fmla="*/ 516467 w 821267"/>
              <a:gd name="connsiteY2" fmla="*/ 1765300 h 2654300"/>
              <a:gd name="connsiteX3" fmla="*/ 579967 w 821267"/>
              <a:gd name="connsiteY3" fmla="*/ 1346200 h 2654300"/>
              <a:gd name="connsiteX4" fmla="*/ 821267 w 821267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571500 w 812800"/>
              <a:gd name="connsiteY3" fmla="*/ 1346200 h 2654300"/>
              <a:gd name="connsiteX4" fmla="*/ 812800 w 812800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812800 w 812800"/>
              <a:gd name="connsiteY3" fmla="*/ 0 h 2654300"/>
              <a:gd name="connsiteX0" fmla="*/ 0 w 622300"/>
              <a:gd name="connsiteY0" fmla="*/ 2724147 h 2724147"/>
              <a:gd name="connsiteX1" fmla="*/ 114300 w 622300"/>
              <a:gd name="connsiteY1" fmla="*/ 2266947 h 2724147"/>
              <a:gd name="connsiteX2" fmla="*/ 508000 w 622300"/>
              <a:gd name="connsiteY2" fmla="*/ 1835147 h 2724147"/>
              <a:gd name="connsiteX3" fmla="*/ 622300 w 6223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508000 w 609598"/>
              <a:gd name="connsiteY2" fmla="*/ 1920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520698"/>
              <a:gd name="connsiteY0" fmla="*/ 2809872 h 2809872"/>
              <a:gd name="connsiteX1" fmla="*/ 190500 w 520698"/>
              <a:gd name="connsiteY1" fmla="*/ 22669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540807"/>
              <a:gd name="connsiteY0" fmla="*/ 2809872 h 2809872"/>
              <a:gd name="connsiteX1" fmla="*/ 241300 w 540807"/>
              <a:gd name="connsiteY1" fmla="*/ 2063747 h 2809872"/>
              <a:gd name="connsiteX2" fmla="*/ 520698 w 540807"/>
              <a:gd name="connsiteY2" fmla="*/ 0 h 28098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31972 h 1831972"/>
              <a:gd name="connsiteX1" fmla="*/ 241300 w 442383"/>
              <a:gd name="connsiteY1" fmla="*/ 1085847 h 1831972"/>
              <a:gd name="connsiteX2" fmla="*/ 15872 w 442383"/>
              <a:gd name="connsiteY2" fmla="*/ 0 h 1831972"/>
              <a:gd name="connsiteX0" fmla="*/ 0 w 328083"/>
              <a:gd name="connsiteY0" fmla="*/ 1831972 h 1831972"/>
              <a:gd name="connsiteX1" fmla="*/ 241300 w 328083"/>
              <a:gd name="connsiteY1" fmla="*/ 1085847 h 1831972"/>
              <a:gd name="connsiteX2" fmla="*/ 15872 w 328083"/>
              <a:gd name="connsiteY2" fmla="*/ 0 h 1831972"/>
              <a:gd name="connsiteX0" fmla="*/ 225428 w 312211"/>
              <a:gd name="connsiteY0" fmla="*/ 1085847 h 1085847"/>
              <a:gd name="connsiteX1" fmla="*/ 0 w 312211"/>
              <a:gd name="connsiteY1" fmla="*/ 0 h 1085847"/>
              <a:gd name="connsiteX0" fmla="*/ 277284 w 277284"/>
              <a:gd name="connsiteY0" fmla="*/ 1085847 h 1085847"/>
              <a:gd name="connsiteX1" fmla="*/ 51856 w 277284"/>
              <a:gd name="connsiteY1" fmla="*/ 0 h 1085847"/>
              <a:gd name="connsiteX0" fmla="*/ 572563 w 572563"/>
              <a:gd name="connsiteY0" fmla="*/ 548214 h 548214"/>
              <a:gd name="connsiteX1" fmla="*/ 0 w 572563"/>
              <a:gd name="connsiteY1" fmla="*/ 0 h 548214"/>
              <a:gd name="connsiteX0" fmla="*/ 581032 w 581032"/>
              <a:gd name="connsiteY0" fmla="*/ 658283 h 658283"/>
              <a:gd name="connsiteX1" fmla="*/ 0 w 581032"/>
              <a:gd name="connsiteY1" fmla="*/ 0 h 658283"/>
              <a:gd name="connsiteX0" fmla="*/ 581032 w 581032"/>
              <a:gd name="connsiteY0" fmla="*/ 658283 h 658283"/>
              <a:gd name="connsiteX1" fmla="*/ 0 w 581032"/>
              <a:gd name="connsiteY1" fmla="*/ 0 h 658283"/>
              <a:gd name="connsiteX0" fmla="*/ 509065 w 509065"/>
              <a:gd name="connsiteY0" fmla="*/ 590550 h 590550"/>
              <a:gd name="connsiteX1" fmla="*/ 0 w 509065"/>
              <a:gd name="connsiteY1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9065" h="590550">
                <a:moveTo>
                  <a:pt x="509065" y="590550"/>
                </a:moveTo>
                <a:cubicBezTo>
                  <a:pt x="231781" y="130704"/>
                  <a:pt x="244478" y="243677"/>
                  <a:pt x="0" y="0"/>
                </a:cubicBezTo>
              </a:path>
            </a:pathLst>
          </a:cu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 rot="5400000">
            <a:off x="4713288" y="2579693"/>
            <a:ext cx="373599" cy="825491"/>
          </a:xfrm>
          <a:custGeom>
            <a:avLst/>
            <a:gdLst>
              <a:gd name="connsiteX0" fmla="*/ 416983 w 594783"/>
              <a:gd name="connsiteY0" fmla="*/ 1739900 h 1739900"/>
              <a:gd name="connsiteX1" fmla="*/ 569383 w 594783"/>
              <a:gd name="connsiteY1" fmla="*/ 1346200 h 1739900"/>
              <a:gd name="connsiteX2" fmla="*/ 569383 w 594783"/>
              <a:gd name="connsiteY2" fmla="*/ 939800 h 1739900"/>
              <a:gd name="connsiteX3" fmla="*/ 467783 w 594783"/>
              <a:gd name="connsiteY3" fmla="*/ 647700 h 1739900"/>
              <a:gd name="connsiteX4" fmla="*/ 302683 w 594783"/>
              <a:gd name="connsiteY4" fmla="*/ 533400 h 1739900"/>
              <a:gd name="connsiteX5" fmla="*/ 48683 w 594783"/>
              <a:gd name="connsiteY5" fmla="*/ 228600 h 1739900"/>
              <a:gd name="connsiteX6" fmla="*/ 10583 w 594783"/>
              <a:gd name="connsiteY6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56166"/>
              <a:gd name="connsiteY0" fmla="*/ 1739900 h 1739900"/>
              <a:gd name="connsiteX1" fmla="*/ 569383 w 656166"/>
              <a:gd name="connsiteY1" fmla="*/ 1346200 h 1739900"/>
              <a:gd name="connsiteX2" fmla="*/ 569383 w 656166"/>
              <a:gd name="connsiteY2" fmla="*/ 939800 h 1739900"/>
              <a:gd name="connsiteX3" fmla="*/ 48683 w 656166"/>
              <a:gd name="connsiteY3" fmla="*/ 228600 h 1739900"/>
              <a:gd name="connsiteX4" fmla="*/ 10583 w 656166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3462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381000 h 1739900"/>
              <a:gd name="connsiteX4" fmla="*/ 10583 w 590550"/>
              <a:gd name="connsiteY4" fmla="*/ 0 h 1739900"/>
              <a:gd name="connsiteX0" fmla="*/ 416983 w 514350"/>
              <a:gd name="connsiteY0" fmla="*/ 1739900 h 1739900"/>
              <a:gd name="connsiteX1" fmla="*/ 493183 w 514350"/>
              <a:gd name="connsiteY1" fmla="*/ 1130300 h 1739900"/>
              <a:gd name="connsiteX2" fmla="*/ 289983 w 514350"/>
              <a:gd name="connsiteY2" fmla="*/ 723900 h 1739900"/>
              <a:gd name="connsiteX3" fmla="*/ 48683 w 514350"/>
              <a:gd name="connsiteY3" fmla="*/ 381000 h 1739900"/>
              <a:gd name="connsiteX4" fmla="*/ 10583 w 514350"/>
              <a:gd name="connsiteY4" fmla="*/ 0 h 1739900"/>
              <a:gd name="connsiteX0" fmla="*/ 416983 w 1229783"/>
              <a:gd name="connsiteY0" fmla="*/ 2654300 h 2654300"/>
              <a:gd name="connsiteX1" fmla="*/ 493183 w 1229783"/>
              <a:gd name="connsiteY1" fmla="*/ 2044700 h 2654300"/>
              <a:gd name="connsiteX2" fmla="*/ 289983 w 1229783"/>
              <a:gd name="connsiteY2" fmla="*/ 1638300 h 2654300"/>
              <a:gd name="connsiteX3" fmla="*/ 48683 w 1229783"/>
              <a:gd name="connsiteY3" fmla="*/ 1295400 h 2654300"/>
              <a:gd name="connsiteX4" fmla="*/ 1229783 w 1229783"/>
              <a:gd name="connsiteY4" fmla="*/ 0 h 2654300"/>
              <a:gd name="connsiteX0" fmla="*/ 209550 w 1022350"/>
              <a:gd name="connsiteY0" fmla="*/ 2654300 h 2654300"/>
              <a:gd name="connsiteX1" fmla="*/ 285750 w 1022350"/>
              <a:gd name="connsiteY1" fmla="*/ 2044700 h 2654300"/>
              <a:gd name="connsiteX2" fmla="*/ 82550 w 1022350"/>
              <a:gd name="connsiteY2" fmla="*/ 1638300 h 2654300"/>
              <a:gd name="connsiteX3" fmla="*/ 781050 w 1022350"/>
              <a:gd name="connsiteY3" fmla="*/ 1346200 h 2654300"/>
              <a:gd name="connsiteX4" fmla="*/ 1022350 w 1022350"/>
              <a:gd name="connsiteY4" fmla="*/ 0 h 2654300"/>
              <a:gd name="connsiteX0" fmla="*/ 8467 w 821267"/>
              <a:gd name="connsiteY0" fmla="*/ 2654300 h 2654300"/>
              <a:gd name="connsiteX1" fmla="*/ 84667 w 821267"/>
              <a:gd name="connsiteY1" fmla="*/ 2044700 h 2654300"/>
              <a:gd name="connsiteX2" fmla="*/ 516467 w 821267"/>
              <a:gd name="connsiteY2" fmla="*/ 1765300 h 2654300"/>
              <a:gd name="connsiteX3" fmla="*/ 579967 w 821267"/>
              <a:gd name="connsiteY3" fmla="*/ 1346200 h 2654300"/>
              <a:gd name="connsiteX4" fmla="*/ 821267 w 821267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571500 w 812800"/>
              <a:gd name="connsiteY3" fmla="*/ 1346200 h 2654300"/>
              <a:gd name="connsiteX4" fmla="*/ 812800 w 812800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812800 w 812800"/>
              <a:gd name="connsiteY3" fmla="*/ 0 h 2654300"/>
              <a:gd name="connsiteX0" fmla="*/ 0 w 622300"/>
              <a:gd name="connsiteY0" fmla="*/ 2724147 h 2724147"/>
              <a:gd name="connsiteX1" fmla="*/ 114300 w 622300"/>
              <a:gd name="connsiteY1" fmla="*/ 2266947 h 2724147"/>
              <a:gd name="connsiteX2" fmla="*/ 508000 w 622300"/>
              <a:gd name="connsiteY2" fmla="*/ 1835147 h 2724147"/>
              <a:gd name="connsiteX3" fmla="*/ 622300 w 6223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508000 w 609598"/>
              <a:gd name="connsiteY2" fmla="*/ 1920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520698"/>
              <a:gd name="connsiteY0" fmla="*/ 2809872 h 2809872"/>
              <a:gd name="connsiteX1" fmla="*/ 190500 w 520698"/>
              <a:gd name="connsiteY1" fmla="*/ 22669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540807"/>
              <a:gd name="connsiteY0" fmla="*/ 2809872 h 2809872"/>
              <a:gd name="connsiteX1" fmla="*/ 241300 w 540807"/>
              <a:gd name="connsiteY1" fmla="*/ 2063747 h 2809872"/>
              <a:gd name="connsiteX2" fmla="*/ 520698 w 540807"/>
              <a:gd name="connsiteY2" fmla="*/ 0 h 28098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31972 h 1831972"/>
              <a:gd name="connsiteX1" fmla="*/ 241300 w 442383"/>
              <a:gd name="connsiteY1" fmla="*/ 1085847 h 1831972"/>
              <a:gd name="connsiteX2" fmla="*/ 15872 w 442383"/>
              <a:gd name="connsiteY2" fmla="*/ 0 h 1831972"/>
              <a:gd name="connsiteX0" fmla="*/ 0 w 328083"/>
              <a:gd name="connsiteY0" fmla="*/ 1831972 h 1831972"/>
              <a:gd name="connsiteX1" fmla="*/ 241300 w 328083"/>
              <a:gd name="connsiteY1" fmla="*/ 1085847 h 1831972"/>
              <a:gd name="connsiteX2" fmla="*/ 15872 w 328083"/>
              <a:gd name="connsiteY2" fmla="*/ 0 h 1831972"/>
              <a:gd name="connsiteX0" fmla="*/ 225428 w 312211"/>
              <a:gd name="connsiteY0" fmla="*/ 1085847 h 1085847"/>
              <a:gd name="connsiteX1" fmla="*/ 0 w 312211"/>
              <a:gd name="connsiteY1" fmla="*/ 0 h 1085847"/>
              <a:gd name="connsiteX0" fmla="*/ 277284 w 277284"/>
              <a:gd name="connsiteY0" fmla="*/ 1085847 h 1085847"/>
              <a:gd name="connsiteX1" fmla="*/ 51856 w 277284"/>
              <a:gd name="connsiteY1" fmla="*/ 0 h 1085847"/>
              <a:gd name="connsiteX0" fmla="*/ 572563 w 572563"/>
              <a:gd name="connsiteY0" fmla="*/ 548214 h 548214"/>
              <a:gd name="connsiteX1" fmla="*/ 0 w 572563"/>
              <a:gd name="connsiteY1" fmla="*/ 0 h 548214"/>
              <a:gd name="connsiteX0" fmla="*/ 581032 w 581032"/>
              <a:gd name="connsiteY0" fmla="*/ 658283 h 658283"/>
              <a:gd name="connsiteX1" fmla="*/ 0 w 581032"/>
              <a:gd name="connsiteY1" fmla="*/ 0 h 658283"/>
              <a:gd name="connsiteX0" fmla="*/ 581032 w 581032"/>
              <a:gd name="connsiteY0" fmla="*/ 658283 h 658283"/>
              <a:gd name="connsiteX1" fmla="*/ 0 w 581032"/>
              <a:gd name="connsiteY1" fmla="*/ 0 h 658283"/>
              <a:gd name="connsiteX0" fmla="*/ 424399 w 424399"/>
              <a:gd name="connsiteY0" fmla="*/ 806452 h 806452"/>
              <a:gd name="connsiteX1" fmla="*/ 0 w 424399"/>
              <a:gd name="connsiteY1" fmla="*/ 0 h 806452"/>
              <a:gd name="connsiteX0" fmla="*/ 424399 w 424399"/>
              <a:gd name="connsiteY0" fmla="*/ 806452 h 806452"/>
              <a:gd name="connsiteX1" fmla="*/ 0 w 424399"/>
              <a:gd name="connsiteY1" fmla="*/ 0 h 806452"/>
              <a:gd name="connsiteX0" fmla="*/ 373599 w 373599"/>
              <a:gd name="connsiteY0" fmla="*/ 908054 h 908054"/>
              <a:gd name="connsiteX1" fmla="*/ 0 w 373599"/>
              <a:gd name="connsiteY1" fmla="*/ 0 h 908054"/>
              <a:gd name="connsiteX0" fmla="*/ 373599 w 373599"/>
              <a:gd name="connsiteY0" fmla="*/ 908054 h 908054"/>
              <a:gd name="connsiteX1" fmla="*/ 0 w 373599"/>
              <a:gd name="connsiteY1" fmla="*/ 0 h 90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3599" h="908054">
                <a:moveTo>
                  <a:pt x="373599" y="908054"/>
                </a:moveTo>
                <a:cubicBezTo>
                  <a:pt x="134415" y="702208"/>
                  <a:pt x="37043" y="391844"/>
                  <a:pt x="0" y="0"/>
                </a:cubicBezTo>
              </a:path>
            </a:pathLst>
          </a:cu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 rot="5400000">
            <a:off x="6188605" y="1929876"/>
            <a:ext cx="99485" cy="1810803"/>
          </a:xfrm>
          <a:custGeom>
            <a:avLst/>
            <a:gdLst>
              <a:gd name="connsiteX0" fmla="*/ 416983 w 594783"/>
              <a:gd name="connsiteY0" fmla="*/ 1739900 h 1739900"/>
              <a:gd name="connsiteX1" fmla="*/ 569383 w 594783"/>
              <a:gd name="connsiteY1" fmla="*/ 1346200 h 1739900"/>
              <a:gd name="connsiteX2" fmla="*/ 569383 w 594783"/>
              <a:gd name="connsiteY2" fmla="*/ 939800 h 1739900"/>
              <a:gd name="connsiteX3" fmla="*/ 467783 w 594783"/>
              <a:gd name="connsiteY3" fmla="*/ 647700 h 1739900"/>
              <a:gd name="connsiteX4" fmla="*/ 302683 w 594783"/>
              <a:gd name="connsiteY4" fmla="*/ 533400 h 1739900"/>
              <a:gd name="connsiteX5" fmla="*/ 48683 w 594783"/>
              <a:gd name="connsiteY5" fmla="*/ 228600 h 1739900"/>
              <a:gd name="connsiteX6" fmla="*/ 10583 w 594783"/>
              <a:gd name="connsiteY6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56166"/>
              <a:gd name="connsiteY0" fmla="*/ 1739900 h 1739900"/>
              <a:gd name="connsiteX1" fmla="*/ 569383 w 656166"/>
              <a:gd name="connsiteY1" fmla="*/ 1346200 h 1739900"/>
              <a:gd name="connsiteX2" fmla="*/ 569383 w 656166"/>
              <a:gd name="connsiteY2" fmla="*/ 939800 h 1739900"/>
              <a:gd name="connsiteX3" fmla="*/ 48683 w 656166"/>
              <a:gd name="connsiteY3" fmla="*/ 228600 h 1739900"/>
              <a:gd name="connsiteX4" fmla="*/ 10583 w 656166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3462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381000 h 1739900"/>
              <a:gd name="connsiteX4" fmla="*/ 10583 w 590550"/>
              <a:gd name="connsiteY4" fmla="*/ 0 h 1739900"/>
              <a:gd name="connsiteX0" fmla="*/ 416983 w 514350"/>
              <a:gd name="connsiteY0" fmla="*/ 1739900 h 1739900"/>
              <a:gd name="connsiteX1" fmla="*/ 493183 w 514350"/>
              <a:gd name="connsiteY1" fmla="*/ 1130300 h 1739900"/>
              <a:gd name="connsiteX2" fmla="*/ 289983 w 514350"/>
              <a:gd name="connsiteY2" fmla="*/ 723900 h 1739900"/>
              <a:gd name="connsiteX3" fmla="*/ 48683 w 514350"/>
              <a:gd name="connsiteY3" fmla="*/ 381000 h 1739900"/>
              <a:gd name="connsiteX4" fmla="*/ 10583 w 514350"/>
              <a:gd name="connsiteY4" fmla="*/ 0 h 1739900"/>
              <a:gd name="connsiteX0" fmla="*/ 416983 w 1229783"/>
              <a:gd name="connsiteY0" fmla="*/ 2654300 h 2654300"/>
              <a:gd name="connsiteX1" fmla="*/ 493183 w 1229783"/>
              <a:gd name="connsiteY1" fmla="*/ 2044700 h 2654300"/>
              <a:gd name="connsiteX2" fmla="*/ 289983 w 1229783"/>
              <a:gd name="connsiteY2" fmla="*/ 1638300 h 2654300"/>
              <a:gd name="connsiteX3" fmla="*/ 48683 w 1229783"/>
              <a:gd name="connsiteY3" fmla="*/ 1295400 h 2654300"/>
              <a:gd name="connsiteX4" fmla="*/ 1229783 w 1229783"/>
              <a:gd name="connsiteY4" fmla="*/ 0 h 2654300"/>
              <a:gd name="connsiteX0" fmla="*/ 209550 w 1022350"/>
              <a:gd name="connsiteY0" fmla="*/ 2654300 h 2654300"/>
              <a:gd name="connsiteX1" fmla="*/ 285750 w 1022350"/>
              <a:gd name="connsiteY1" fmla="*/ 2044700 h 2654300"/>
              <a:gd name="connsiteX2" fmla="*/ 82550 w 1022350"/>
              <a:gd name="connsiteY2" fmla="*/ 1638300 h 2654300"/>
              <a:gd name="connsiteX3" fmla="*/ 781050 w 1022350"/>
              <a:gd name="connsiteY3" fmla="*/ 1346200 h 2654300"/>
              <a:gd name="connsiteX4" fmla="*/ 1022350 w 1022350"/>
              <a:gd name="connsiteY4" fmla="*/ 0 h 2654300"/>
              <a:gd name="connsiteX0" fmla="*/ 8467 w 821267"/>
              <a:gd name="connsiteY0" fmla="*/ 2654300 h 2654300"/>
              <a:gd name="connsiteX1" fmla="*/ 84667 w 821267"/>
              <a:gd name="connsiteY1" fmla="*/ 2044700 h 2654300"/>
              <a:gd name="connsiteX2" fmla="*/ 516467 w 821267"/>
              <a:gd name="connsiteY2" fmla="*/ 1765300 h 2654300"/>
              <a:gd name="connsiteX3" fmla="*/ 579967 w 821267"/>
              <a:gd name="connsiteY3" fmla="*/ 1346200 h 2654300"/>
              <a:gd name="connsiteX4" fmla="*/ 821267 w 821267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571500 w 812800"/>
              <a:gd name="connsiteY3" fmla="*/ 1346200 h 2654300"/>
              <a:gd name="connsiteX4" fmla="*/ 812800 w 812800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812800 w 812800"/>
              <a:gd name="connsiteY3" fmla="*/ 0 h 2654300"/>
              <a:gd name="connsiteX0" fmla="*/ 0 w 622300"/>
              <a:gd name="connsiteY0" fmla="*/ 2724147 h 2724147"/>
              <a:gd name="connsiteX1" fmla="*/ 114300 w 622300"/>
              <a:gd name="connsiteY1" fmla="*/ 2266947 h 2724147"/>
              <a:gd name="connsiteX2" fmla="*/ 508000 w 622300"/>
              <a:gd name="connsiteY2" fmla="*/ 1835147 h 2724147"/>
              <a:gd name="connsiteX3" fmla="*/ 622300 w 6223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508000 w 609598"/>
              <a:gd name="connsiteY2" fmla="*/ 1920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520698"/>
              <a:gd name="connsiteY0" fmla="*/ 2809872 h 2809872"/>
              <a:gd name="connsiteX1" fmla="*/ 190500 w 520698"/>
              <a:gd name="connsiteY1" fmla="*/ 22669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540807"/>
              <a:gd name="connsiteY0" fmla="*/ 2809872 h 2809872"/>
              <a:gd name="connsiteX1" fmla="*/ 241300 w 540807"/>
              <a:gd name="connsiteY1" fmla="*/ 2063747 h 2809872"/>
              <a:gd name="connsiteX2" fmla="*/ 520698 w 540807"/>
              <a:gd name="connsiteY2" fmla="*/ 0 h 28098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31972 h 1831972"/>
              <a:gd name="connsiteX1" fmla="*/ 241300 w 442383"/>
              <a:gd name="connsiteY1" fmla="*/ 1085847 h 1831972"/>
              <a:gd name="connsiteX2" fmla="*/ 15872 w 442383"/>
              <a:gd name="connsiteY2" fmla="*/ 0 h 1831972"/>
              <a:gd name="connsiteX0" fmla="*/ 0 w 328083"/>
              <a:gd name="connsiteY0" fmla="*/ 1831972 h 1831972"/>
              <a:gd name="connsiteX1" fmla="*/ 241300 w 328083"/>
              <a:gd name="connsiteY1" fmla="*/ 1085847 h 1831972"/>
              <a:gd name="connsiteX2" fmla="*/ 15872 w 328083"/>
              <a:gd name="connsiteY2" fmla="*/ 0 h 1831972"/>
              <a:gd name="connsiteX0" fmla="*/ 0 w 315383"/>
              <a:gd name="connsiteY0" fmla="*/ 1810803 h 1810803"/>
              <a:gd name="connsiteX1" fmla="*/ 228600 w 315383"/>
              <a:gd name="connsiteY1" fmla="*/ 1085847 h 1810803"/>
              <a:gd name="connsiteX2" fmla="*/ 3172 w 315383"/>
              <a:gd name="connsiteY2" fmla="*/ 0 h 1810803"/>
              <a:gd name="connsiteX0" fmla="*/ 207436 w 408519"/>
              <a:gd name="connsiteY0" fmla="*/ 1810803 h 1810803"/>
              <a:gd name="connsiteX1" fmla="*/ 198969 w 408519"/>
              <a:gd name="connsiteY1" fmla="*/ 929213 h 1810803"/>
              <a:gd name="connsiteX2" fmla="*/ 210608 w 408519"/>
              <a:gd name="connsiteY2" fmla="*/ 0 h 1810803"/>
              <a:gd name="connsiteX0" fmla="*/ 207436 w 408519"/>
              <a:gd name="connsiteY0" fmla="*/ 1810803 h 1810803"/>
              <a:gd name="connsiteX1" fmla="*/ 198969 w 408519"/>
              <a:gd name="connsiteY1" fmla="*/ 929213 h 1810803"/>
              <a:gd name="connsiteX2" fmla="*/ 210608 w 408519"/>
              <a:gd name="connsiteY2" fmla="*/ 0 h 1810803"/>
              <a:gd name="connsiteX0" fmla="*/ 21169 w 222252"/>
              <a:gd name="connsiteY0" fmla="*/ 1810803 h 1810803"/>
              <a:gd name="connsiteX1" fmla="*/ 12702 w 222252"/>
              <a:gd name="connsiteY1" fmla="*/ 929213 h 1810803"/>
              <a:gd name="connsiteX2" fmla="*/ 24341 w 222252"/>
              <a:gd name="connsiteY2" fmla="*/ 0 h 1810803"/>
              <a:gd name="connsiteX0" fmla="*/ 21169 w 99485"/>
              <a:gd name="connsiteY0" fmla="*/ 1810803 h 1810803"/>
              <a:gd name="connsiteX1" fmla="*/ 12702 w 99485"/>
              <a:gd name="connsiteY1" fmla="*/ 929213 h 1810803"/>
              <a:gd name="connsiteX2" fmla="*/ 24341 w 99485"/>
              <a:gd name="connsiteY2" fmla="*/ 0 h 181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485" h="1810803">
                <a:moveTo>
                  <a:pt x="21169" y="1810803"/>
                </a:moveTo>
                <a:cubicBezTo>
                  <a:pt x="25400" y="1418157"/>
                  <a:pt x="0" y="984245"/>
                  <a:pt x="12702" y="929213"/>
                </a:cubicBezTo>
                <a:cubicBezTo>
                  <a:pt x="99485" y="283101"/>
                  <a:pt x="48684" y="679712"/>
                  <a:pt x="24341" y="0"/>
                </a:cubicBezTo>
              </a:path>
            </a:pathLst>
          </a:cu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287"/>
          <p:cNvGrpSpPr>
            <a:grpSpLocks/>
          </p:cNvGrpSpPr>
          <p:nvPr/>
        </p:nvGrpSpPr>
        <p:grpSpPr bwMode="auto">
          <a:xfrm>
            <a:off x="5325540" y="2717271"/>
            <a:ext cx="1514475" cy="2206625"/>
            <a:chOff x="5435600" y="2713038"/>
            <a:chExt cx="1514475" cy="2206625"/>
          </a:xfrm>
        </p:grpSpPr>
        <p:grpSp>
          <p:nvGrpSpPr>
            <p:cNvPr id="199" name="Group 55"/>
            <p:cNvGrpSpPr>
              <a:grpSpLocks/>
            </p:cNvGrpSpPr>
            <p:nvPr/>
          </p:nvGrpSpPr>
          <p:grpSpPr bwMode="auto">
            <a:xfrm>
              <a:off x="5435601" y="2713044"/>
              <a:ext cx="1514476" cy="2206630"/>
              <a:chOff x="980" y="1540"/>
              <a:chExt cx="954" cy="1390"/>
            </a:xfrm>
          </p:grpSpPr>
          <p:sp>
            <p:nvSpPr>
              <p:cNvPr id="218" name="AutoShape 56"/>
              <p:cNvSpPr>
                <a:spLocks noChangeArrowheads="1"/>
              </p:cNvSpPr>
              <p:nvPr/>
            </p:nvSpPr>
            <p:spPr bwMode="auto">
              <a:xfrm>
                <a:off x="1012" y="2565"/>
                <a:ext cx="893" cy="173"/>
              </a:xfrm>
              <a:prstGeom prst="roundRect">
                <a:avLst>
                  <a:gd name="adj" fmla="val 16667"/>
                </a:avLst>
              </a:prstGeom>
              <a:solidFill>
                <a:srgbClr val="F9D7D7"/>
              </a:solidFill>
              <a:ln w="9525">
                <a:solidFill>
                  <a:srgbClr val="4D4E4E"/>
                </a:solidFill>
                <a:round/>
                <a:headEnd/>
                <a:tailEnd/>
              </a:ln>
              <a:effectLst>
                <a:outerShdw dist="25400" dir="18900000" algn="ctr" rotWithShape="0">
                  <a:schemeClr val="bg2"/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203" name="Group 57"/>
              <p:cNvGrpSpPr>
                <a:grpSpLocks/>
              </p:cNvGrpSpPr>
              <p:nvPr/>
            </p:nvGrpSpPr>
            <p:grpSpPr bwMode="auto">
              <a:xfrm>
                <a:off x="980" y="1540"/>
                <a:ext cx="954" cy="1390"/>
                <a:chOff x="980" y="1540"/>
                <a:chExt cx="954" cy="1390"/>
              </a:xfrm>
            </p:grpSpPr>
            <p:sp>
              <p:nvSpPr>
                <p:cNvPr id="22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502" y="1627"/>
                  <a:ext cx="308" cy="9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pic>
              <p:nvPicPr>
                <p:cNvPr id="221" name="Picture 5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720" y="1540"/>
                  <a:ext cx="140" cy="140"/>
                </a:xfrm>
                <a:prstGeom prst="rect">
                  <a:avLst/>
                </a:prstGeom>
                <a:noFill/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206" name="Group 60"/>
                <p:cNvGrpSpPr>
                  <a:grpSpLocks/>
                </p:cNvGrpSpPr>
                <p:nvPr/>
              </p:nvGrpSpPr>
              <p:grpSpPr bwMode="auto">
                <a:xfrm>
                  <a:off x="995" y="2749"/>
                  <a:ext cx="910" cy="181"/>
                  <a:chOff x="707" y="2941"/>
                  <a:chExt cx="910" cy="181"/>
                </a:xfrm>
              </p:grpSpPr>
              <p:sp>
                <p:nvSpPr>
                  <p:cNvPr id="224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724" y="2949"/>
                    <a:ext cx="893" cy="17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4F4E4"/>
                  </a:solidFill>
                  <a:ln w="9525">
                    <a:solidFill>
                      <a:srgbClr val="4D4E4E"/>
                    </a:solidFill>
                    <a:round/>
                    <a:headEnd/>
                    <a:tailEnd/>
                  </a:ln>
                  <a:effectLst>
                    <a:outerShdw dist="25400" dir="18900000" algn="ctr" rotWithShape="0">
                      <a:schemeClr val="bg2"/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defRPr/>
                    </a:pPr>
                    <a:endParaRPr lang="en-US"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225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7" y="2941"/>
                    <a:ext cx="852" cy="1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200" b="1" dirty="0">
                        <a:solidFill>
                          <a:srgbClr val="008000"/>
                        </a:solidFill>
                      </a:rPr>
                      <a:t>2.0.0.2 -&gt; 3.0.0.3</a:t>
                    </a:r>
                    <a:endParaRPr lang="en-US" sz="1600" b="1" dirty="0">
                      <a:solidFill>
                        <a:srgbClr val="008000"/>
                      </a:solidFill>
                    </a:endParaRPr>
                  </a:p>
                </p:txBody>
              </p:sp>
            </p:grpSp>
            <p:sp>
              <p:nvSpPr>
                <p:cNvPr id="22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980" y="2557"/>
                  <a:ext cx="954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 dirty="0">
                      <a:solidFill>
                        <a:srgbClr val="B21A1A"/>
                      </a:solidFill>
                    </a:rPr>
                    <a:t>11.0.0.1 -&gt; 12.0.0.2</a:t>
                  </a:r>
                  <a:endParaRPr lang="en-US" sz="1600" b="1" dirty="0">
                    <a:solidFill>
                      <a:srgbClr val="B21A1A"/>
                    </a:solidFill>
                  </a:endParaRPr>
                </a:p>
              </p:txBody>
            </p:sp>
          </p:grpSp>
        </p:grpSp>
        <p:grpSp>
          <p:nvGrpSpPr>
            <p:cNvPr id="213" name="Group 269"/>
            <p:cNvGrpSpPr>
              <a:grpSpLocks/>
            </p:cNvGrpSpPr>
            <p:nvPr/>
          </p:nvGrpSpPr>
          <p:grpSpPr bwMode="auto">
            <a:xfrm>
              <a:off x="6525813" y="3115556"/>
              <a:ext cx="255987" cy="246221"/>
              <a:chOff x="7924800" y="1134356"/>
              <a:chExt cx="255987" cy="246221"/>
            </a:xfrm>
          </p:grpSpPr>
          <p:sp>
            <p:nvSpPr>
              <p:cNvPr id="216" name="Decagon 215"/>
              <p:cNvSpPr>
                <a:spLocks noChangeAspect="1"/>
              </p:cNvSpPr>
              <p:nvPr/>
            </p:nvSpPr>
            <p:spPr bwMode="auto">
              <a:xfrm>
                <a:off x="7925200" y="1139825"/>
                <a:ext cx="246062" cy="222250"/>
              </a:xfrm>
              <a:prstGeom prst="decagon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hangingPunct="0">
                  <a:buFont typeface="Times New Roman" pitchFamily="18" charset="0"/>
                  <a:buNone/>
                  <a:defRPr/>
                </a:pPr>
                <a:endParaRPr lang="en-US" sz="1800"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17" name="Rectangle 273"/>
              <p:cNvSpPr>
                <a:spLocks noChangeArrowheads="1"/>
              </p:cNvSpPr>
              <p:nvPr/>
            </p:nvSpPr>
            <p:spPr bwMode="auto">
              <a:xfrm>
                <a:off x="7924800" y="1134356"/>
                <a:ext cx="2559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b="1" dirty="0">
                    <a:solidFill>
                      <a:srgbClr val="4D4E4E"/>
                    </a:solidFill>
                  </a:rPr>
                  <a:t>7</a:t>
                </a:r>
                <a:endParaRPr lang="en-US" sz="1000" dirty="0">
                  <a:solidFill>
                    <a:srgbClr val="4D4E4E"/>
                  </a:solidFill>
                </a:endParaRPr>
              </a:p>
            </p:txBody>
          </p:sp>
        </p:grpSp>
      </p:grpSp>
      <p:sp>
        <p:nvSpPr>
          <p:cNvPr id="226" name="Text Box 64"/>
          <p:cNvSpPr txBox="1">
            <a:spLocks noChangeArrowheads="1"/>
          </p:cNvSpPr>
          <p:nvPr/>
        </p:nvSpPr>
        <p:spPr bwMode="auto">
          <a:xfrm>
            <a:off x="212725" y="5486400"/>
            <a:ext cx="1436688" cy="804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rgbClr val="000000"/>
                </a:solidFill>
              </a:rPr>
              <a:t>Legend: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rgbClr val="008000"/>
                </a:solidFill>
              </a:rPr>
              <a:t>  EIDs -&gt; Green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chemeClr val="accent2"/>
                </a:solidFill>
              </a:rPr>
              <a:t>  </a:t>
            </a:r>
            <a:r>
              <a:rPr lang="en-US" sz="1200" b="1" dirty="0">
                <a:solidFill>
                  <a:srgbClr val="C00000"/>
                </a:solidFill>
              </a:rPr>
              <a:t>Locators -&gt; Red</a:t>
            </a:r>
            <a:endParaRPr lang="en-US" sz="12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US" sz="1200" b="1" dirty="0">
                <a:solidFill>
                  <a:schemeClr val="accent2"/>
                </a:solidFill>
              </a:rPr>
              <a:t>  </a:t>
            </a:r>
            <a:r>
              <a:rPr lang="en-US" sz="1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Physical link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210" grpId="0" animBg="1"/>
      <p:bldP spid="211" grpId="0" animBg="1"/>
      <p:bldP spid="2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219075" y="2214563"/>
            <a:ext cx="7291045" cy="2011362"/>
            <a:chOff x="352740" y="2005028"/>
            <a:chExt cx="7291073" cy="2011731"/>
          </a:xfrm>
        </p:grpSpPr>
        <p:grpSp>
          <p:nvGrpSpPr>
            <p:cNvPr id="3" name="Group 260"/>
            <p:cNvGrpSpPr>
              <a:grpSpLocks/>
            </p:cNvGrpSpPr>
            <p:nvPr/>
          </p:nvGrpSpPr>
          <p:grpSpPr bwMode="auto">
            <a:xfrm>
              <a:off x="352740" y="2130425"/>
              <a:ext cx="1842773" cy="1828800"/>
              <a:chOff x="352740" y="2130425"/>
              <a:chExt cx="1842773" cy="1828800"/>
            </a:xfrm>
          </p:grpSpPr>
          <p:sp>
            <p:nvSpPr>
              <p:cNvPr id="490" name="Rounded Rectangle 966"/>
              <p:cNvSpPr>
                <a:spLocks/>
              </p:cNvSpPr>
              <p:nvPr/>
            </p:nvSpPr>
            <p:spPr bwMode="auto">
              <a:xfrm>
                <a:off x="366713" y="2130425"/>
                <a:ext cx="18288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B7FFC6">
                  <a:alpha val="89803"/>
                </a:srgbClr>
              </a:solidFill>
              <a:ln w="38100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lIns="73025" tIns="36512" rIns="73025" bIns="36512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1" name="Cloud 490"/>
              <p:cNvSpPr>
                <a:spLocks/>
              </p:cNvSpPr>
              <p:nvPr/>
            </p:nvSpPr>
            <p:spPr bwMode="auto">
              <a:xfrm>
                <a:off x="352740" y="2459136"/>
                <a:ext cx="1738320" cy="1279760"/>
              </a:xfrm>
              <a:prstGeom prst="cloud">
                <a:avLst/>
              </a:prstGeom>
              <a:solidFill>
                <a:srgbClr val="71FFB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82124" tIns="41061" rIns="82124" bIns="41061" anchor="ctr">
                <a:prstTxWarp prst="textNoShape">
                  <a:avLst/>
                </a:prstTxWarp>
                <a:spAutoFit/>
              </a:bodyPr>
              <a:lstStyle/>
              <a:p>
                <a:pPr algn="ctr" defTabSz="814388" eaLnBrk="0" hangingPunct="0">
                  <a:lnSpc>
                    <a:spcPct val="90000"/>
                  </a:lnSpc>
                  <a:defRPr/>
                </a:pPr>
                <a:endParaRPr lang="en-US"/>
              </a:p>
            </p:txBody>
          </p:sp>
        </p:grpSp>
        <p:sp>
          <p:nvSpPr>
            <p:cNvPr id="308" name="Cloud 307"/>
            <p:cNvSpPr>
              <a:spLocks/>
            </p:cNvSpPr>
            <p:nvPr/>
          </p:nvSpPr>
          <p:spPr bwMode="auto">
            <a:xfrm>
              <a:off x="2780038" y="2005028"/>
              <a:ext cx="3749690" cy="2011731"/>
            </a:xfrm>
            <a:prstGeom prst="cloud">
              <a:avLst/>
            </a:prstGeom>
            <a:solidFill>
              <a:srgbClr val="F2BEB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>
              <a:prstTxWarp prst="textNoShape">
                <a:avLst/>
              </a:prstTxWarp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defRPr/>
              </a:pPr>
              <a:endParaRPr lang="en-US"/>
            </a:p>
          </p:txBody>
        </p:sp>
        <p:sp>
          <p:nvSpPr>
            <p:cNvPr id="309" name="Text Box 143"/>
            <p:cNvSpPr txBox="1">
              <a:spLocks noChangeArrowheads="1"/>
            </p:cNvSpPr>
            <p:nvPr/>
          </p:nvSpPr>
          <p:spPr bwMode="auto">
            <a:xfrm rot="5400000" flipH="1">
              <a:off x="1522921" y="3257298"/>
              <a:ext cx="623938" cy="129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prstTxWarp prst="textNoShape">
                <a:avLst/>
              </a:prstTxWarp>
              <a:spAutoFit/>
            </a:bodyPr>
            <a:lstStyle/>
            <a:p>
              <a:endParaRPr lang="en-US" sz="1400" b="1">
                <a:solidFill>
                  <a:schemeClr val="bg2"/>
                </a:solidFill>
              </a:endParaRPr>
            </a:p>
          </p:txBody>
        </p:sp>
        <p:sp>
          <p:nvSpPr>
            <p:cNvPr id="311" name="Line 18"/>
            <p:cNvSpPr>
              <a:spLocks noChangeShapeType="1"/>
            </p:cNvSpPr>
            <p:nvPr/>
          </p:nvSpPr>
          <p:spPr bwMode="auto">
            <a:xfrm>
              <a:off x="2165350" y="3419475"/>
              <a:ext cx="700088" cy="61913"/>
            </a:xfrm>
            <a:prstGeom prst="line">
              <a:avLst/>
            </a:prstGeom>
            <a:noFill/>
            <a:ln w="38100">
              <a:solidFill>
                <a:srgbClr val="4D4E4E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AutoShape 52"/>
            <p:cNvSpPr>
              <a:spLocks noChangeAspect="1" noChangeArrowheads="1" noTextEdit="1"/>
            </p:cNvSpPr>
            <p:nvPr/>
          </p:nvSpPr>
          <p:spPr bwMode="auto">
            <a:xfrm>
              <a:off x="1670050" y="2514600"/>
              <a:ext cx="563563" cy="295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1"/>
            <p:cNvGrpSpPr>
              <a:grpSpLocks noChangeAspect="1"/>
            </p:cNvGrpSpPr>
            <p:nvPr/>
          </p:nvGrpSpPr>
          <p:grpSpPr bwMode="auto">
            <a:xfrm>
              <a:off x="1670050" y="3227398"/>
              <a:ext cx="563563" cy="295099"/>
              <a:chOff x="1725" y="1914"/>
              <a:chExt cx="421" cy="219"/>
            </a:xfrm>
          </p:grpSpPr>
          <p:sp>
            <p:nvSpPr>
              <p:cNvPr id="432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6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451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4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8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443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4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5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6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7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8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9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0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39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328"/>
            <p:cNvGrpSpPr>
              <a:grpSpLocks/>
            </p:cNvGrpSpPr>
            <p:nvPr/>
          </p:nvGrpSpPr>
          <p:grpSpPr bwMode="auto">
            <a:xfrm>
              <a:off x="1331912" y="3586163"/>
              <a:ext cx="989012" cy="320017"/>
              <a:chOff x="1248727" y="1517830"/>
              <a:chExt cx="989012" cy="320017"/>
            </a:xfrm>
          </p:grpSpPr>
          <p:sp>
            <p:nvSpPr>
              <p:cNvPr id="422" name="Rounded Rectangle 421"/>
              <p:cNvSpPr/>
              <p:nvPr/>
            </p:nvSpPr>
            <p:spPr bwMode="auto">
              <a:xfrm>
                <a:off x="1514160" y="1562593"/>
                <a:ext cx="457202" cy="23022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3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1248727" y="1517830"/>
                <a:ext cx="989012" cy="320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025" tIns="36512" rIns="73025" bIns="36512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BR</a:t>
                </a:r>
                <a:endParaRPr lang="en-US" sz="16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16" name="Line 18"/>
            <p:cNvSpPr>
              <a:spLocks noChangeShapeType="1"/>
            </p:cNvSpPr>
            <p:nvPr/>
          </p:nvSpPr>
          <p:spPr bwMode="auto">
            <a:xfrm flipH="1" flipV="1">
              <a:off x="6384925" y="2622550"/>
              <a:ext cx="700088" cy="61913"/>
            </a:xfrm>
            <a:prstGeom prst="line">
              <a:avLst/>
            </a:prstGeom>
            <a:noFill/>
            <a:ln w="38100">
              <a:solidFill>
                <a:srgbClr val="4D4E4E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18"/>
            <p:cNvSpPr>
              <a:spLocks noChangeShapeType="1"/>
            </p:cNvSpPr>
            <p:nvPr/>
          </p:nvSpPr>
          <p:spPr bwMode="auto">
            <a:xfrm flipH="1">
              <a:off x="6321577" y="3419475"/>
              <a:ext cx="809814" cy="61913"/>
            </a:xfrm>
            <a:prstGeom prst="line">
              <a:avLst/>
            </a:prstGeom>
            <a:noFill/>
            <a:ln w="38100">
              <a:solidFill>
                <a:srgbClr val="4D4E4E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7165922" y="2536159"/>
              <a:ext cx="389541" cy="130703"/>
              <a:chOff x="2220" y="1295"/>
              <a:chExt cx="911" cy="343"/>
            </a:xfrm>
          </p:grpSpPr>
          <p:grpSp>
            <p:nvGrpSpPr>
              <p:cNvPr id="10" name="Group 58"/>
              <p:cNvGrpSpPr>
                <a:grpSpLocks/>
              </p:cNvGrpSpPr>
              <p:nvPr/>
            </p:nvGrpSpPr>
            <p:grpSpPr bwMode="auto">
              <a:xfrm>
                <a:off x="2220" y="1295"/>
                <a:ext cx="903" cy="335"/>
                <a:chOff x="2220" y="1295"/>
                <a:chExt cx="903" cy="335"/>
              </a:xfrm>
            </p:grpSpPr>
            <p:sp>
              <p:nvSpPr>
                <p:cNvPr id="414" name="Freeform 59"/>
                <p:cNvSpPr>
                  <a:spLocks/>
                </p:cNvSpPr>
                <p:nvPr/>
              </p:nvSpPr>
              <p:spPr bwMode="auto">
                <a:xfrm>
                  <a:off x="2691" y="1303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Freeform 60"/>
                <p:cNvSpPr>
                  <a:spLocks/>
                </p:cNvSpPr>
                <p:nvPr/>
              </p:nvSpPr>
              <p:spPr bwMode="auto">
                <a:xfrm>
                  <a:off x="2691" y="1303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Freeform 61"/>
                <p:cNvSpPr>
                  <a:spLocks/>
                </p:cNvSpPr>
                <p:nvPr/>
              </p:nvSpPr>
              <p:spPr bwMode="auto">
                <a:xfrm>
                  <a:off x="2220" y="1471"/>
                  <a:ext cx="432" cy="152"/>
                </a:xfrm>
                <a:custGeom>
                  <a:avLst/>
                  <a:gdLst>
                    <a:gd name="T0" fmla="*/ 432 w 432"/>
                    <a:gd name="T1" fmla="*/ 32 h 152"/>
                    <a:gd name="T2" fmla="*/ 336 w 432"/>
                    <a:gd name="T3" fmla="*/ 0 h 152"/>
                    <a:gd name="T4" fmla="*/ 112 w 432"/>
                    <a:gd name="T5" fmla="*/ 96 h 152"/>
                    <a:gd name="T6" fmla="*/ 0 w 432"/>
                    <a:gd name="T7" fmla="*/ 64 h 152"/>
                    <a:gd name="T8" fmla="*/ 56 w 432"/>
                    <a:gd name="T9" fmla="*/ 152 h 152"/>
                    <a:gd name="T10" fmla="*/ 336 w 432"/>
                    <a:gd name="T11" fmla="*/ 152 h 152"/>
                    <a:gd name="T12" fmla="*/ 216 w 432"/>
                    <a:gd name="T13" fmla="*/ 120 h 152"/>
                    <a:gd name="T14" fmla="*/ 432 w 432"/>
                    <a:gd name="T15" fmla="*/ 32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2"/>
                    <a:gd name="T26" fmla="*/ 432 w 432"/>
                    <a:gd name="T27" fmla="*/ 152 h 1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2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2"/>
                      </a:lnTo>
                      <a:lnTo>
                        <a:pt x="336" y="152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Freeform 62"/>
                <p:cNvSpPr>
                  <a:spLocks/>
                </p:cNvSpPr>
                <p:nvPr/>
              </p:nvSpPr>
              <p:spPr bwMode="auto">
                <a:xfrm>
                  <a:off x="2220" y="1471"/>
                  <a:ext cx="432" cy="152"/>
                </a:xfrm>
                <a:custGeom>
                  <a:avLst/>
                  <a:gdLst>
                    <a:gd name="T0" fmla="*/ 432 w 432"/>
                    <a:gd name="T1" fmla="*/ 32 h 152"/>
                    <a:gd name="T2" fmla="*/ 336 w 432"/>
                    <a:gd name="T3" fmla="*/ 0 h 152"/>
                    <a:gd name="T4" fmla="*/ 112 w 432"/>
                    <a:gd name="T5" fmla="*/ 96 h 152"/>
                    <a:gd name="T6" fmla="*/ 0 w 432"/>
                    <a:gd name="T7" fmla="*/ 64 h 152"/>
                    <a:gd name="T8" fmla="*/ 56 w 432"/>
                    <a:gd name="T9" fmla="*/ 152 h 152"/>
                    <a:gd name="T10" fmla="*/ 336 w 432"/>
                    <a:gd name="T11" fmla="*/ 152 h 152"/>
                    <a:gd name="T12" fmla="*/ 216 w 432"/>
                    <a:gd name="T13" fmla="*/ 120 h 152"/>
                    <a:gd name="T14" fmla="*/ 432 w 432"/>
                    <a:gd name="T15" fmla="*/ 32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2"/>
                    <a:gd name="T26" fmla="*/ 432 w 432"/>
                    <a:gd name="T27" fmla="*/ 152 h 1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2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2"/>
                      </a:lnTo>
                      <a:lnTo>
                        <a:pt x="336" y="152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Freeform 63"/>
                <p:cNvSpPr>
                  <a:spLocks/>
                </p:cNvSpPr>
                <p:nvPr/>
              </p:nvSpPr>
              <p:spPr bwMode="auto">
                <a:xfrm>
                  <a:off x="2244" y="1295"/>
                  <a:ext cx="432" cy="144"/>
                </a:xfrm>
                <a:custGeom>
                  <a:avLst/>
                  <a:gdLst>
                    <a:gd name="T0" fmla="*/ 0 w 432"/>
                    <a:gd name="T1" fmla="*/ 32 h 144"/>
                    <a:gd name="T2" fmla="*/ 96 w 432"/>
                    <a:gd name="T3" fmla="*/ 0 h 144"/>
                    <a:gd name="T4" fmla="*/ 328 w 432"/>
                    <a:gd name="T5" fmla="*/ 88 h 144"/>
                    <a:gd name="T6" fmla="*/ 432 w 432"/>
                    <a:gd name="T7" fmla="*/ 64 h 144"/>
                    <a:gd name="T8" fmla="*/ 376 w 432"/>
                    <a:gd name="T9" fmla="*/ 144 h 144"/>
                    <a:gd name="T10" fmla="*/ 104 w 432"/>
                    <a:gd name="T11" fmla="*/ 144 h 144"/>
                    <a:gd name="T12" fmla="*/ 216 w 432"/>
                    <a:gd name="T13" fmla="*/ 120 h 144"/>
                    <a:gd name="T14" fmla="*/ 0 w 432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2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Freeform 64"/>
                <p:cNvSpPr>
                  <a:spLocks/>
                </p:cNvSpPr>
                <p:nvPr/>
              </p:nvSpPr>
              <p:spPr bwMode="auto">
                <a:xfrm>
                  <a:off x="2244" y="1295"/>
                  <a:ext cx="432" cy="144"/>
                </a:xfrm>
                <a:custGeom>
                  <a:avLst/>
                  <a:gdLst>
                    <a:gd name="T0" fmla="*/ 0 w 432"/>
                    <a:gd name="T1" fmla="*/ 32 h 144"/>
                    <a:gd name="T2" fmla="*/ 96 w 432"/>
                    <a:gd name="T3" fmla="*/ 0 h 144"/>
                    <a:gd name="T4" fmla="*/ 328 w 432"/>
                    <a:gd name="T5" fmla="*/ 88 h 144"/>
                    <a:gd name="T6" fmla="*/ 432 w 432"/>
                    <a:gd name="T7" fmla="*/ 64 h 144"/>
                    <a:gd name="T8" fmla="*/ 376 w 432"/>
                    <a:gd name="T9" fmla="*/ 144 h 144"/>
                    <a:gd name="T10" fmla="*/ 104 w 432"/>
                    <a:gd name="T11" fmla="*/ 144 h 144"/>
                    <a:gd name="T12" fmla="*/ 216 w 432"/>
                    <a:gd name="T13" fmla="*/ 120 h 144"/>
                    <a:gd name="T14" fmla="*/ 0 w 432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2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Freeform 65"/>
                <p:cNvSpPr>
                  <a:spLocks/>
                </p:cNvSpPr>
                <p:nvPr/>
              </p:nvSpPr>
              <p:spPr bwMode="auto">
                <a:xfrm>
                  <a:off x="2676" y="1487"/>
                  <a:ext cx="431" cy="143"/>
                </a:xfrm>
                <a:custGeom>
                  <a:avLst/>
                  <a:gdLst>
                    <a:gd name="T0" fmla="*/ 431 w 431"/>
                    <a:gd name="T1" fmla="*/ 112 h 143"/>
                    <a:gd name="T2" fmla="*/ 335 w 431"/>
                    <a:gd name="T3" fmla="*/ 143 h 143"/>
                    <a:gd name="T4" fmla="*/ 111 w 431"/>
                    <a:gd name="T5" fmla="*/ 48 h 143"/>
                    <a:gd name="T6" fmla="*/ 0 w 431"/>
                    <a:gd name="T7" fmla="*/ 80 h 143"/>
                    <a:gd name="T8" fmla="*/ 55 w 431"/>
                    <a:gd name="T9" fmla="*/ 0 h 143"/>
                    <a:gd name="T10" fmla="*/ 335 w 431"/>
                    <a:gd name="T11" fmla="*/ 0 h 143"/>
                    <a:gd name="T12" fmla="*/ 215 w 431"/>
                    <a:gd name="T13" fmla="*/ 24 h 143"/>
                    <a:gd name="T14" fmla="*/ 431 w 431"/>
                    <a:gd name="T15" fmla="*/ 112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3"/>
                    <a:gd name="T26" fmla="*/ 431 w 431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3">
                      <a:moveTo>
                        <a:pt x="431" y="112"/>
                      </a:moveTo>
                      <a:lnTo>
                        <a:pt x="335" y="143"/>
                      </a:lnTo>
                      <a:lnTo>
                        <a:pt x="111" y="48"/>
                      </a:lnTo>
                      <a:lnTo>
                        <a:pt x="0" y="80"/>
                      </a:lnTo>
                      <a:lnTo>
                        <a:pt x="55" y="0"/>
                      </a:lnTo>
                      <a:lnTo>
                        <a:pt x="335" y="0"/>
                      </a:lnTo>
                      <a:lnTo>
                        <a:pt x="215" y="24"/>
                      </a:lnTo>
                      <a:lnTo>
                        <a:pt x="431" y="11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Freeform 66"/>
                <p:cNvSpPr>
                  <a:spLocks/>
                </p:cNvSpPr>
                <p:nvPr/>
              </p:nvSpPr>
              <p:spPr bwMode="auto">
                <a:xfrm>
                  <a:off x="2676" y="1487"/>
                  <a:ext cx="431" cy="143"/>
                </a:xfrm>
                <a:custGeom>
                  <a:avLst/>
                  <a:gdLst>
                    <a:gd name="T0" fmla="*/ 431 w 431"/>
                    <a:gd name="T1" fmla="*/ 112 h 143"/>
                    <a:gd name="T2" fmla="*/ 335 w 431"/>
                    <a:gd name="T3" fmla="*/ 143 h 143"/>
                    <a:gd name="T4" fmla="*/ 111 w 431"/>
                    <a:gd name="T5" fmla="*/ 48 h 143"/>
                    <a:gd name="T6" fmla="*/ 0 w 431"/>
                    <a:gd name="T7" fmla="*/ 80 h 143"/>
                    <a:gd name="T8" fmla="*/ 55 w 431"/>
                    <a:gd name="T9" fmla="*/ 0 h 143"/>
                    <a:gd name="T10" fmla="*/ 335 w 431"/>
                    <a:gd name="T11" fmla="*/ 0 h 143"/>
                    <a:gd name="T12" fmla="*/ 215 w 431"/>
                    <a:gd name="T13" fmla="*/ 24 h 143"/>
                    <a:gd name="T14" fmla="*/ 431 w 431"/>
                    <a:gd name="T15" fmla="*/ 112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3"/>
                    <a:gd name="T26" fmla="*/ 431 w 431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3">
                      <a:moveTo>
                        <a:pt x="431" y="112"/>
                      </a:moveTo>
                      <a:lnTo>
                        <a:pt x="335" y="143"/>
                      </a:lnTo>
                      <a:lnTo>
                        <a:pt x="111" y="48"/>
                      </a:lnTo>
                      <a:lnTo>
                        <a:pt x="0" y="80"/>
                      </a:lnTo>
                      <a:lnTo>
                        <a:pt x="55" y="0"/>
                      </a:lnTo>
                      <a:lnTo>
                        <a:pt x="335" y="0"/>
                      </a:lnTo>
                      <a:lnTo>
                        <a:pt x="215" y="24"/>
                      </a:lnTo>
                      <a:lnTo>
                        <a:pt x="431" y="11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67"/>
              <p:cNvGrpSpPr>
                <a:grpSpLocks/>
              </p:cNvGrpSpPr>
              <p:nvPr/>
            </p:nvGrpSpPr>
            <p:grpSpPr bwMode="auto">
              <a:xfrm>
                <a:off x="2228" y="1303"/>
                <a:ext cx="903" cy="335"/>
                <a:chOff x="2228" y="1303"/>
                <a:chExt cx="903" cy="335"/>
              </a:xfrm>
            </p:grpSpPr>
            <p:sp>
              <p:nvSpPr>
                <p:cNvPr id="406" name="Freeform 68"/>
                <p:cNvSpPr>
                  <a:spLocks/>
                </p:cNvSpPr>
                <p:nvPr/>
              </p:nvSpPr>
              <p:spPr bwMode="auto">
                <a:xfrm>
                  <a:off x="2699" y="1311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" name="Freeform 69"/>
                <p:cNvSpPr>
                  <a:spLocks/>
                </p:cNvSpPr>
                <p:nvPr/>
              </p:nvSpPr>
              <p:spPr bwMode="auto">
                <a:xfrm>
                  <a:off x="2699" y="1311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Freeform 70"/>
                <p:cNvSpPr>
                  <a:spLocks/>
                </p:cNvSpPr>
                <p:nvPr/>
              </p:nvSpPr>
              <p:spPr bwMode="auto">
                <a:xfrm>
                  <a:off x="2228" y="1479"/>
                  <a:ext cx="432" cy="151"/>
                </a:xfrm>
                <a:custGeom>
                  <a:avLst/>
                  <a:gdLst>
                    <a:gd name="T0" fmla="*/ 432 w 432"/>
                    <a:gd name="T1" fmla="*/ 32 h 151"/>
                    <a:gd name="T2" fmla="*/ 336 w 432"/>
                    <a:gd name="T3" fmla="*/ 0 h 151"/>
                    <a:gd name="T4" fmla="*/ 112 w 432"/>
                    <a:gd name="T5" fmla="*/ 96 h 151"/>
                    <a:gd name="T6" fmla="*/ 0 w 432"/>
                    <a:gd name="T7" fmla="*/ 64 h 151"/>
                    <a:gd name="T8" fmla="*/ 56 w 432"/>
                    <a:gd name="T9" fmla="*/ 151 h 151"/>
                    <a:gd name="T10" fmla="*/ 336 w 432"/>
                    <a:gd name="T11" fmla="*/ 151 h 151"/>
                    <a:gd name="T12" fmla="*/ 216 w 432"/>
                    <a:gd name="T13" fmla="*/ 120 h 151"/>
                    <a:gd name="T14" fmla="*/ 432 w 432"/>
                    <a:gd name="T15" fmla="*/ 32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1"/>
                    <a:gd name="T26" fmla="*/ 432 w 432"/>
                    <a:gd name="T27" fmla="*/ 151 h 1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1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1"/>
                      </a:lnTo>
                      <a:lnTo>
                        <a:pt x="336" y="151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Freeform 72"/>
                <p:cNvSpPr>
                  <a:spLocks/>
                </p:cNvSpPr>
                <p:nvPr/>
              </p:nvSpPr>
              <p:spPr bwMode="auto">
                <a:xfrm>
                  <a:off x="2252" y="1303"/>
                  <a:ext cx="431" cy="144"/>
                </a:xfrm>
                <a:custGeom>
                  <a:avLst/>
                  <a:gdLst>
                    <a:gd name="T0" fmla="*/ 0 w 431"/>
                    <a:gd name="T1" fmla="*/ 32 h 144"/>
                    <a:gd name="T2" fmla="*/ 96 w 431"/>
                    <a:gd name="T3" fmla="*/ 0 h 144"/>
                    <a:gd name="T4" fmla="*/ 328 w 431"/>
                    <a:gd name="T5" fmla="*/ 88 h 144"/>
                    <a:gd name="T6" fmla="*/ 431 w 431"/>
                    <a:gd name="T7" fmla="*/ 64 h 144"/>
                    <a:gd name="T8" fmla="*/ 376 w 431"/>
                    <a:gd name="T9" fmla="*/ 144 h 144"/>
                    <a:gd name="T10" fmla="*/ 104 w 431"/>
                    <a:gd name="T11" fmla="*/ 144 h 144"/>
                    <a:gd name="T12" fmla="*/ 216 w 431"/>
                    <a:gd name="T13" fmla="*/ 120 h 144"/>
                    <a:gd name="T14" fmla="*/ 0 w 431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4"/>
                    <a:gd name="T26" fmla="*/ 431 w 431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1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Freeform 74"/>
                <p:cNvSpPr>
                  <a:spLocks/>
                </p:cNvSpPr>
                <p:nvPr/>
              </p:nvSpPr>
              <p:spPr bwMode="auto">
                <a:xfrm>
                  <a:off x="2683" y="1495"/>
                  <a:ext cx="432" cy="143"/>
                </a:xfrm>
                <a:custGeom>
                  <a:avLst/>
                  <a:gdLst>
                    <a:gd name="T0" fmla="*/ 432 w 432"/>
                    <a:gd name="T1" fmla="*/ 112 h 143"/>
                    <a:gd name="T2" fmla="*/ 336 w 432"/>
                    <a:gd name="T3" fmla="*/ 143 h 143"/>
                    <a:gd name="T4" fmla="*/ 112 w 432"/>
                    <a:gd name="T5" fmla="*/ 48 h 143"/>
                    <a:gd name="T6" fmla="*/ 0 w 432"/>
                    <a:gd name="T7" fmla="*/ 80 h 143"/>
                    <a:gd name="T8" fmla="*/ 56 w 432"/>
                    <a:gd name="T9" fmla="*/ 0 h 143"/>
                    <a:gd name="T10" fmla="*/ 336 w 432"/>
                    <a:gd name="T11" fmla="*/ 0 h 143"/>
                    <a:gd name="T12" fmla="*/ 216 w 432"/>
                    <a:gd name="T13" fmla="*/ 24 h 143"/>
                    <a:gd name="T14" fmla="*/ 432 w 432"/>
                    <a:gd name="T15" fmla="*/ 112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3"/>
                    <a:gd name="T26" fmla="*/ 432 w 432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3">
                      <a:moveTo>
                        <a:pt x="432" y="112"/>
                      </a:moveTo>
                      <a:lnTo>
                        <a:pt x="336" y="143"/>
                      </a:lnTo>
                      <a:lnTo>
                        <a:pt x="112" y="48"/>
                      </a:lnTo>
                      <a:lnTo>
                        <a:pt x="0" y="80"/>
                      </a:lnTo>
                      <a:lnTo>
                        <a:pt x="56" y="0"/>
                      </a:lnTo>
                      <a:lnTo>
                        <a:pt x="336" y="0"/>
                      </a:lnTo>
                      <a:lnTo>
                        <a:pt x="216" y="24"/>
                      </a:lnTo>
                      <a:lnTo>
                        <a:pt x="432" y="112"/>
                      </a:lnTo>
                      <a:close/>
                    </a:path>
                  </a:pathLst>
                </a:custGeom>
                <a:solidFill>
                  <a:srgbClr val="F8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319"/>
            <p:cNvGrpSpPr>
              <a:grpSpLocks noChangeAspect="1"/>
            </p:cNvGrpSpPr>
            <p:nvPr/>
          </p:nvGrpSpPr>
          <p:grpSpPr bwMode="auto">
            <a:xfrm>
              <a:off x="7080250" y="3227398"/>
              <a:ext cx="563563" cy="295099"/>
              <a:chOff x="1725" y="1914"/>
              <a:chExt cx="421" cy="219"/>
            </a:xfrm>
          </p:grpSpPr>
          <p:sp>
            <p:nvSpPr>
              <p:cNvPr id="364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" name="Group 57"/>
              <p:cNvGrpSpPr>
                <a:grpSpLocks/>
              </p:cNvGrpSpPr>
              <p:nvPr/>
            </p:nvGrpSpPr>
            <p:grpSpPr bwMode="auto">
              <a:xfrm>
                <a:off x="1789" y="1931"/>
                <a:ext cx="291" cy="95"/>
                <a:chOff x="2220" y="1295"/>
                <a:chExt cx="911" cy="335"/>
              </a:xfrm>
            </p:grpSpPr>
            <p:grpSp>
              <p:nvGrpSpPr>
                <p:cNvPr id="14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383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5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6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7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8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0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27"/>
                  <a:chOff x="2228" y="1303"/>
                  <a:chExt cx="903" cy="327"/>
                </a:xfrm>
              </p:grpSpPr>
              <p:sp>
                <p:nvSpPr>
                  <p:cNvPr id="375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7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1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67"/>
            <p:cNvGrpSpPr>
              <a:grpSpLocks/>
            </p:cNvGrpSpPr>
            <p:nvPr/>
          </p:nvGrpSpPr>
          <p:grpSpPr bwMode="auto">
            <a:xfrm>
              <a:off x="631825" y="2782881"/>
              <a:ext cx="538163" cy="676447"/>
              <a:chOff x="1904161" y="4521252"/>
              <a:chExt cx="536692" cy="677507"/>
            </a:xfrm>
          </p:grpSpPr>
          <p:pic>
            <p:nvPicPr>
              <p:cNvPr id="352" name="Picture 222" descr="laptop.png"/>
              <p:cNvPicPr preferRelativeResize="0"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805" r="14474" b="29648"/>
              <a:stretch>
                <a:fillRect/>
              </a:stretch>
            </p:blipFill>
            <p:spPr bwMode="auto">
              <a:xfrm>
                <a:off x="1904161" y="4521252"/>
                <a:ext cx="536692" cy="365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3" name="Rectangle 20"/>
              <p:cNvSpPr>
                <a:spLocks noChangeArrowheads="1"/>
              </p:cNvSpPr>
              <p:nvPr/>
            </p:nvSpPr>
            <p:spPr bwMode="auto">
              <a:xfrm>
                <a:off x="2009075" y="4834563"/>
                <a:ext cx="317677" cy="364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3025" tIns="36512" rIns="73025" bIns="36512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1">
                    <a:solidFill>
                      <a:srgbClr val="000000"/>
                    </a:solidFill>
                  </a:rPr>
                  <a:t>S</a:t>
                </a:r>
              </a:p>
            </p:txBody>
          </p:sp>
        </p:grpSp>
        <p:grpSp>
          <p:nvGrpSpPr>
            <p:cNvPr id="17" name="Group 92"/>
            <p:cNvGrpSpPr>
              <a:grpSpLocks/>
            </p:cNvGrpSpPr>
            <p:nvPr/>
          </p:nvGrpSpPr>
          <p:grpSpPr bwMode="auto">
            <a:xfrm>
              <a:off x="2803850" y="3164116"/>
              <a:ext cx="1306518" cy="731971"/>
              <a:chOff x="7909755" y="5315108"/>
              <a:chExt cx="1306518" cy="731974"/>
            </a:xfrm>
          </p:grpSpPr>
          <p:sp>
            <p:nvSpPr>
              <p:cNvPr id="332" name="Cloud 331"/>
              <p:cNvSpPr>
                <a:spLocks/>
              </p:cNvSpPr>
              <p:nvPr/>
            </p:nvSpPr>
            <p:spPr bwMode="auto">
              <a:xfrm>
                <a:off x="7909755" y="5315108"/>
                <a:ext cx="1306518" cy="731974"/>
              </a:xfrm>
              <a:prstGeom prst="cloud">
                <a:avLst/>
              </a:prstGeom>
              <a:solidFill>
                <a:srgbClr val="F2BEB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82124" tIns="41061" rIns="82124" bIns="41061" anchor="ctr">
                <a:prstTxWarp prst="textNoShape">
                  <a:avLst/>
                </a:prstTxWarp>
                <a:spAutoFit/>
              </a:bodyPr>
              <a:lstStyle/>
              <a:p>
                <a:pPr algn="ctr" defTabSz="814388" eaLnBrk="0" hangingPunct="0">
                  <a:lnSpc>
                    <a:spcPct val="90000"/>
                  </a:lnSpc>
                  <a:defRPr/>
                </a:pPr>
                <a:endParaRPr lang="en-US"/>
              </a:p>
            </p:txBody>
          </p:sp>
          <p:sp>
            <p:nvSpPr>
              <p:cNvPr id="333" name="Text Box 8"/>
              <p:cNvSpPr txBox="1">
                <a:spLocks noChangeArrowheads="1"/>
              </p:cNvSpPr>
              <p:nvPr/>
            </p:nvSpPr>
            <p:spPr bwMode="auto">
              <a:xfrm>
                <a:off x="8014530" y="5400849"/>
                <a:ext cx="1096967" cy="409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Provider B</a:t>
                </a:r>
              </a:p>
              <a:p>
                <a:pPr algn="ctr">
                  <a:defRPr/>
                </a:pPr>
                <a:r>
                  <a:rPr lang="en-US" sz="1100" b="1" dirty="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11.0.0.0/8</a:t>
                </a:r>
              </a:p>
            </p:txBody>
          </p:sp>
        </p:grpSp>
        <p:grpSp>
          <p:nvGrpSpPr>
            <p:cNvPr id="18" name="Group 92"/>
            <p:cNvGrpSpPr>
              <a:grpSpLocks/>
            </p:cNvGrpSpPr>
            <p:nvPr/>
          </p:nvGrpSpPr>
          <p:grpSpPr bwMode="auto">
            <a:xfrm>
              <a:off x="5085097" y="2249548"/>
              <a:ext cx="1306517" cy="731971"/>
              <a:chOff x="7910246" y="5314936"/>
              <a:chExt cx="1306517" cy="731974"/>
            </a:xfrm>
          </p:grpSpPr>
          <p:sp>
            <p:nvSpPr>
              <p:cNvPr id="330" name="Cloud 329"/>
              <p:cNvSpPr>
                <a:spLocks/>
              </p:cNvSpPr>
              <p:nvPr/>
            </p:nvSpPr>
            <p:spPr bwMode="auto">
              <a:xfrm>
                <a:off x="7910246" y="5314936"/>
                <a:ext cx="1306517" cy="731974"/>
              </a:xfrm>
              <a:prstGeom prst="cloud">
                <a:avLst/>
              </a:prstGeom>
              <a:solidFill>
                <a:srgbClr val="F2BEB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82124" tIns="41061" rIns="82124" bIns="41061" anchor="ctr">
                <a:prstTxWarp prst="textNoShape">
                  <a:avLst/>
                </a:prstTxWarp>
                <a:spAutoFit/>
              </a:bodyPr>
              <a:lstStyle/>
              <a:p>
                <a:pPr algn="ctr" defTabSz="814388" eaLnBrk="0" hangingPunct="0">
                  <a:lnSpc>
                    <a:spcPct val="90000"/>
                  </a:lnSpc>
                  <a:defRPr/>
                </a:pPr>
                <a:endParaRPr lang="en-US"/>
              </a:p>
            </p:txBody>
          </p:sp>
          <p:sp>
            <p:nvSpPr>
              <p:cNvPr id="331" name="Text Box 8"/>
              <p:cNvSpPr txBox="1">
                <a:spLocks noChangeArrowheads="1"/>
              </p:cNvSpPr>
              <p:nvPr/>
            </p:nvSpPr>
            <p:spPr bwMode="auto">
              <a:xfrm>
                <a:off x="8015021" y="5400677"/>
                <a:ext cx="1096966" cy="409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Provider X</a:t>
                </a:r>
              </a:p>
              <a:p>
                <a:pPr algn="ctr">
                  <a:defRPr/>
                </a:pPr>
                <a:r>
                  <a:rPr lang="en-US" sz="1100" b="1" dirty="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12.0.0.0/8</a:t>
                </a:r>
              </a:p>
            </p:txBody>
          </p:sp>
        </p:grpSp>
        <p:grpSp>
          <p:nvGrpSpPr>
            <p:cNvPr id="19" name="Group 92"/>
            <p:cNvGrpSpPr>
              <a:grpSpLocks/>
            </p:cNvGrpSpPr>
            <p:nvPr/>
          </p:nvGrpSpPr>
          <p:grpSpPr bwMode="auto">
            <a:xfrm>
              <a:off x="5016833" y="3132360"/>
              <a:ext cx="1306518" cy="731971"/>
              <a:chOff x="7910317" y="5314892"/>
              <a:chExt cx="1306518" cy="731974"/>
            </a:xfrm>
          </p:grpSpPr>
          <p:sp>
            <p:nvSpPr>
              <p:cNvPr id="328" name="Cloud 327"/>
              <p:cNvSpPr>
                <a:spLocks/>
              </p:cNvSpPr>
              <p:nvPr/>
            </p:nvSpPr>
            <p:spPr bwMode="auto">
              <a:xfrm>
                <a:off x="7910317" y="5314892"/>
                <a:ext cx="1306518" cy="731974"/>
              </a:xfrm>
              <a:prstGeom prst="cloud">
                <a:avLst/>
              </a:prstGeom>
              <a:solidFill>
                <a:srgbClr val="F2BEBE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82124" tIns="41061" rIns="82124" bIns="41061" anchor="ctr">
                <a:prstTxWarp prst="textNoShape">
                  <a:avLst/>
                </a:prstTxWarp>
                <a:spAutoFit/>
              </a:bodyPr>
              <a:lstStyle/>
              <a:p>
                <a:pPr algn="ctr" defTabSz="814388" eaLnBrk="0" hangingPunct="0">
                  <a:lnSpc>
                    <a:spcPct val="90000"/>
                  </a:lnSpc>
                  <a:defRPr/>
                </a:pPr>
                <a:endParaRPr lang="en-US"/>
              </a:p>
            </p:txBody>
          </p:sp>
          <p:sp>
            <p:nvSpPr>
              <p:cNvPr id="329" name="Text Box 8"/>
              <p:cNvSpPr txBox="1">
                <a:spLocks noChangeArrowheads="1"/>
              </p:cNvSpPr>
              <p:nvPr/>
            </p:nvSpPr>
            <p:spPr bwMode="auto">
              <a:xfrm>
                <a:off x="8015092" y="5400633"/>
                <a:ext cx="1096967" cy="409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Provider Y</a:t>
                </a:r>
              </a:p>
              <a:p>
                <a:pPr algn="ctr">
                  <a:defRPr/>
                </a:pPr>
                <a:r>
                  <a:rPr lang="en-US" sz="1100" b="1" dirty="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13.0.0.0/8</a:t>
                </a:r>
              </a:p>
            </p:txBody>
          </p:sp>
        </p:grpSp>
      </p:grpSp>
      <p:sp>
        <p:nvSpPr>
          <p:cNvPr id="498" name="Cloud 497"/>
          <p:cNvSpPr>
            <a:spLocks noChangeAspect="1"/>
          </p:cNvSpPr>
          <p:nvPr/>
        </p:nvSpPr>
        <p:spPr bwMode="auto">
          <a:xfrm>
            <a:off x="3150754" y="1828008"/>
            <a:ext cx="2869483" cy="51275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prstTxWarp prst="textNoShape">
              <a:avLst/>
            </a:prstTxWarp>
            <a:spAutoFit/>
          </a:bodyPr>
          <a:lstStyle/>
          <a:p>
            <a:pPr algn="ctr" defTabSz="814388" eaLnBrk="0" hangingPunct="0">
              <a:lnSpc>
                <a:spcPct val="90000"/>
              </a:lnSpc>
              <a:defRPr/>
            </a:pPr>
            <a:r>
              <a:rPr lang="en-US" dirty="0" smtClean="0"/>
              <a:t>Mapping System</a:t>
            </a:r>
            <a:endParaRPr lang="en-US" dirty="0"/>
          </a:p>
        </p:txBody>
      </p: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5473522" y="2133749"/>
            <a:ext cx="457313" cy="360341"/>
            <a:chOff x="3395" y="1443"/>
            <a:chExt cx="288" cy="227"/>
          </a:xfrm>
        </p:grpSpPr>
        <p:sp>
          <p:nvSpPr>
            <p:cNvPr id="542" name="Rectangle 37"/>
            <p:cNvSpPr>
              <a:spLocks noChangeArrowheads="1"/>
            </p:cNvSpPr>
            <p:nvPr/>
          </p:nvSpPr>
          <p:spPr bwMode="auto">
            <a:xfrm>
              <a:off x="3395" y="1443"/>
              <a:ext cx="288" cy="227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solidFill>
                  <a:schemeClr val="bg2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3" name="Rectangle 38"/>
            <p:cNvSpPr>
              <a:spLocks noChangeArrowheads="1"/>
            </p:cNvSpPr>
            <p:nvPr/>
          </p:nvSpPr>
          <p:spPr bwMode="auto">
            <a:xfrm>
              <a:off x="3420" y="1469"/>
              <a:ext cx="26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FFFF00"/>
                  </a:solidFill>
                  <a:latin typeface="+mn-lt"/>
                </a:rPr>
                <a:t>MS</a:t>
              </a:r>
            </a:p>
          </p:txBody>
        </p:sp>
      </p:grpSp>
      <p:sp>
        <p:nvSpPr>
          <p:cNvPr id="298" name="Text Box 50"/>
          <p:cNvSpPr txBox="1">
            <a:spLocks noChangeAspect="1" noChangeArrowheads="1"/>
          </p:cNvSpPr>
          <p:nvPr/>
        </p:nvSpPr>
        <p:spPr bwMode="auto">
          <a:xfrm rot="442689">
            <a:off x="1993900" y="3313113"/>
            <a:ext cx="8270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</a:rPr>
              <a:t>11.0.0.1</a:t>
            </a:r>
          </a:p>
        </p:txBody>
      </p:sp>
      <p:sp>
        <p:nvSpPr>
          <p:cNvPr id="299" name="Text Box 50"/>
          <p:cNvSpPr txBox="1">
            <a:spLocks noChangeAspect="1" noChangeArrowheads="1"/>
          </p:cNvSpPr>
          <p:nvPr/>
        </p:nvSpPr>
        <p:spPr bwMode="auto">
          <a:xfrm rot="20986354">
            <a:off x="6318250" y="3313113"/>
            <a:ext cx="8270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C00000"/>
                </a:solidFill>
              </a:rPr>
              <a:t>13.0.0.2</a:t>
            </a:r>
          </a:p>
        </p:txBody>
      </p:sp>
      <p:sp>
        <p:nvSpPr>
          <p:cNvPr id="300" name="Text Box 50"/>
          <p:cNvSpPr txBox="1">
            <a:spLocks noChangeAspect="1" noChangeArrowheads="1"/>
          </p:cNvSpPr>
          <p:nvPr/>
        </p:nvSpPr>
        <p:spPr bwMode="auto">
          <a:xfrm rot="696339">
            <a:off x="6316663" y="2898775"/>
            <a:ext cx="82708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12.0.0.2</a:t>
            </a:r>
          </a:p>
        </p:txBody>
      </p:sp>
      <p:sp>
        <p:nvSpPr>
          <p:cNvPr id="301" name="Rectangle 2"/>
          <p:cNvSpPr txBox="1">
            <a:spLocks noChangeArrowheads="1"/>
          </p:cNvSpPr>
          <p:nvPr/>
        </p:nvSpPr>
        <p:spPr>
          <a:xfrm>
            <a:off x="488951" y="190500"/>
            <a:ext cx="8324849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LISP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-MN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</a:t>
            </a:r>
            <a:r>
              <a:rPr lang="en-US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Inter-networking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with non-LISP sites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8" name="Text Box 40"/>
          <p:cNvSpPr txBox="1">
            <a:spLocks noChangeArrowheads="1"/>
          </p:cNvSpPr>
          <p:nvPr/>
        </p:nvSpPr>
        <p:spPr bwMode="auto">
          <a:xfrm>
            <a:off x="603360" y="1790700"/>
            <a:ext cx="1223511" cy="738664"/>
          </a:xfrm>
          <a:prstGeom prst="rect">
            <a:avLst/>
          </a:prstGeom>
          <a:solidFill>
            <a:schemeClr val="bg1"/>
          </a:solidFill>
          <a:ln w="9525">
            <a:solidFill>
              <a:srgbClr val="4D4E4E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4D4E4E"/>
                </a:solidFill>
              </a:rPr>
              <a:t>Non-LISP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4D4E4E"/>
                </a:solidFill>
              </a:rPr>
              <a:t>site</a:t>
            </a:r>
            <a:endParaRPr lang="en-US" sz="1400" b="1" dirty="0">
              <a:solidFill>
                <a:srgbClr val="4D4E4E"/>
              </a:solidFill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008000"/>
                </a:solidFill>
              </a:rPr>
              <a:t>7.0.0.0/24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559" name="Text Box 40"/>
          <p:cNvSpPr txBox="1">
            <a:spLocks noChangeArrowheads="1"/>
          </p:cNvSpPr>
          <p:nvPr/>
        </p:nvSpPr>
        <p:spPr bwMode="auto">
          <a:xfrm>
            <a:off x="7755551" y="3367141"/>
            <a:ext cx="1271878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4D4E4E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4D4E4E"/>
                </a:solidFill>
              </a:rPr>
              <a:t>LISP-MN EID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08000"/>
                </a:solidFill>
              </a:rPr>
              <a:t>3.0.0.3/32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pSp>
        <p:nvGrpSpPr>
          <p:cNvPr id="21" name="Group 148"/>
          <p:cNvGrpSpPr/>
          <p:nvPr/>
        </p:nvGrpSpPr>
        <p:grpSpPr>
          <a:xfrm>
            <a:off x="7107798" y="2601740"/>
            <a:ext cx="690201" cy="1279826"/>
            <a:chOff x="1588498" y="4104074"/>
            <a:chExt cx="992023" cy="1692274"/>
          </a:xfrm>
        </p:grpSpPr>
        <p:pic>
          <p:nvPicPr>
            <p:cNvPr id="290" name="Picture 289" descr="Screen shot 2011-06-29 at 10.49.50 A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498" y="4104074"/>
              <a:ext cx="992023" cy="1692274"/>
            </a:xfrm>
            <a:prstGeom prst="rect">
              <a:avLst/>
            </a:prstGeom>
          </p:spPr>
        </p:pic>
        <p:grpSp>
          <p:nvGrpSpPr>
            <p:cNvPr id="22" name="Group 1455"/>
            <p:cNvGrpSpPr>
              <a:grpSpLocks noChangeAspect="1"/>
            </p:cNvGrpSpPr>
            <p:nvPr/>
          </p:nvGrpSpPr>
          <p:grpSpPr>
            <a:xfrm>
              <a:off x="1765644" y="5274062"/>
              <a:ext cx="531453" cy="364731"/>
              <a:chOff x="4485390" y="5424516"/>
              <a:chExt cx="309543" cy="274320"/>
            </a:xfrm>
          </p:grpSpPr>
          <p:sp>
            <p:nvSpPr>
              <p:cNvPr id="292" name="Curved Left Arrow 291"/>
              <p:cNvSpPr/>
              <p:nvPr/>
            </p:nvSpPr>
            <p:spPr>
              <a:xfrm flipH="1">
                <a:off x="4485390" y="5449110"/>
                <a:ext cx="154336" cy="249726"/>
              </a:xfrm>
              <a:prstGeom prst="curvedLeftArrow">
                <a:avLst>
                  <a:gd name="adj1" fmla="val 26974"/>
                  <a:gd name="adj2" fmla="val 48709"/>
                  <a:gd name="adj3" fmla="val 33571"/>
                </a:avLst>
              </a:prstGeom>
              <a:solidFill>
                <a:srgbClr val="C0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Curved Left Arrow 292"/>
              <p:cNvSpPr/>
              <p:nvPr/>
            </p:nvSpPr>
            <p:spPr>
              <a:xfrm rot="10800000" flipH="1">
                <a:off x="4642383" y="5424516"/>
                <a:ext cx="152550" cy="249726"/>
              </a:xfrm>
              <a:prstGeom prst="curvedLeftArrow">
                <a:avLst>
                  <a:gd name="adj1" fmla="val 26974"/>
                  <a:gd name="adj2" fmla="val 48709"/>
                  <a:gd name="adj3" fmla="val 33571"/>
                </a:avLst>
              </a:prstGeom>
              <a:solidFill>
                <a:srgbClr val="00B050"/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2700000" algn="tl" rotWithShape="0">
                  <a:prstClr val="black">
                    <a:alpha val="7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86" name="Freeform 185"/>
          <p:cNvSpPr/>
          <p:nvPr/>
        </p:nvSpPr>
        <p:spPr>
          <a:xfrm rot="7527774">
            <a:off x="1085513" y="3141903"/>
            <a:ext cx="218460" cy="742537"/>
          </a:xfrm>
          <a:custGeom>
            <a:avLst/>
            <a:gdLst>
              <a:gd name="connsiteX0" fmla="*/ 416983 w 594783"/>
              <a:gd name="connsiteY0" fmla="*/ 1739900 h 1739900"/>
              <a:gd name="connsiteX1" fmla="*/ 569383 w 594783"/>
              <a:gd name="connsiteY1" fmla="*/ 1346200 h 1739900"/>
              <a:gd name="connsiteX2" fmla="*/ 569383 w 594783"/>
              <a:gd name="connsiteY2" fmla="*/ 939800 h 1739900"/>
              <a:gd name="connsiteX3" fmla="*/ 467783 w 594783"/>
              <a:gd name="connsiteY3" fmla="*/ 647700 h 1739900"/>
              <a:gd name="connsiteX4" fmla="*/ 302683 w 594783"/>
              <a:gd name="connsiteY4" fmla="*/ 533400 h 1739900"/>
              <a:gd name="connsiteX5" fmla="*/ 48683 w 594783"/>
              <a:gd name="connsiteY5" fmla="*/ 228600 h 1739900"/>
              <a:gd name="connsiteX6" fmla="*/ 10583 w 594783"/>
              <a:gd name="connsiteY6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56166"/>
              <a:gd name="connsiteY0" fmla="*/ 1739900 h 1739900"/>
              <a:gd name="connsiteX1" fmla="*/ 569383 w 656166"/>
              <a:gd name="connsiteY1" fmla="*/ 1346200 h 1739900"/>
              <a:gd name="connsiteX2" fmla="*/ 569383 w 656166"/>
              <a:gd name="connsiteY2" fmla="*/ 939800 h 1739900"/>
              <a:gd name="connsiteX3" fmla="*/ 48683 w 656166"/>
              <a:gd name="connsiteY3" fmla="*/ 228600 h 1739900"/>
              <a:gd name="connsiteX4" fmla="*/ 10583 w 656166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3462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381000 h 1739900"/>
              <a:gd name="connsiteX4" fmla="*/ 10583 w 590550"/>
              <a:gd name="connsiteY4" fmla="*/ 0 h 1739900"/>
              <a:gd name="connsiteX0" fmla="*/ 416983 w 514350"/>
              <a:gd name="connsiteY0" fmla="*/ 1739900 h 1739900"/>
              <a:gd name="connsiteX1" fmla="*/ 493183 w 514350"/>
              <a:gd name="connsiteY1" fmla="*/ 1130300 h 1739900"/>
              <a:gd name="connsiteX2" fmla="*/ 289983 w 514350"/>
              <a:gd name="connsiteY2" fmla="*/ 723900 h 1739900"/>
              <a:gd name="connsiteX3" fmla="*/ 48683 w 514350"/>
              <a:gd name="connsiteY3" fmla="*/ 381000 h 1739900"/>
              <a:gd name="connsiteX4" fmla="*/ 10583 w 514350"/>
              <a:gd name="connsiteY4" fmla="*/ 0 h 1739900"/>
              <a:gd name="connsiteX0" fmla="*/ 368300 w 465667"/>
              <a:gd name="connsiteY0" fmla="*/ 1358900 h 1358900"/>
              <a:gd name="connsiteX1" fmla="*/ 444500 w 465667"/>
              <a:gd name="connsiteY1" fmla="*/ 749300 h 1358900"/>
              <a:gd name="connsiteX2" fmla="*/ 241300 w 465667"/>
              <a:gd name="connsiteY2" fmla="*/ 342900 h 1358900"/>
              <a:gd name="connsiteX3" fmla="*/ 0 w 465667"/>
              <a:gd name="connsiteY3" fmla="*/ 0 h 1358900"/>
              <a:gd name="connsiteX0" fmla="*/ 127000 w 224367"/>
              <a:gd name="connsiteY0" fmla="*/ 1016000 h 1016000"/>
              <a:gd name="connsiteX1" fmla="*/ 203200 w 224367"/>
              <a:gd name="connsiteY1" fmla="*/ 406400 h 1016000"/>
              <a:gd name="connsiteX2" fmla="*/ 0 w 224367"/>
              <a:gd name="connsiteY2" fmla="*/ 0 h 1016000"/>
              <a:gd name="connsiteX0" fmla="*/ 127000 w 224367"/>
              <a:gd name="connsiteY0" fmla="*/ 1016000 h 1016000"/>
              <a:gd name="connsiteX1" fmla="*/ 203200 w 224367"/>
              <a:gd name="connsiteY1" fmla="*/ 406400 h 1016000"/>
              <a:gd name="connsiteX2" fmla="*/ 0 w 224367"/>
              <a:gd name="connsiteY2" fmla="*/ 0 h 1016000"/>
              <a:gd name="connsiteX0" fmla="*/ 127000 w 224367"/>
              <a:gd name="connsiteY0" fmla="*/ 1016000 h 1016000"/>
              <a:gd name="connsiteX1" fmla="*/ 203200 w 224367"/>
              <a:gd name="connsiteY1" fmla="*/ 406400 h 1016000"/>
              <a:gd name="connsiteX2" fmla="*/ 0 w 224367"/>
              <a:gd name="connsiteY2" fmla="*/ 0 h 1016000"/>
              <a:gd name="connsiteX0" fmla="*/ 127000 w 218460"/>
              <a:gd name="connsiteY0" fmla="*/ 1016000 h 1016000"/>
              <a:gd name="connsiteX1" fmla="*/ 197293 w 218460"/>
              <a:gd name="connsiteY1" fmla="*/ 549234 h 1016000"/>
              <a:gd name="connsiteX2" fmla="*/ 0 w 218460"/>
              <a:gd name="connsiteY2" fmla="*/ 0 h 1016000"/>
              <a:gd name="connsiteX0" fmla="*/ 127000 w 218460"/>
              <a:gd name="connsiteY0" fmla="*/ 1016000 h 1016000"/>
              <a:gd name="connsiteX1" fmla="*/ 197293 w 218460"/>
              <a:gd name="connsiteY1" fmla="*/ 549234 h 1016000"/>
              <a:gd name="connsiteX2" fmla="*/ 0 w 218460"/>
              <a:gd name="connsiteY2" fmla="*/ 0 h 1016000"/>
              <a:gd name="connsiteX0" fmla="*/ 127000 w 218460"/>
              <a:gd name="connsiteY0" fmla="*/ 1016000 h 1016000"/>
              <a:gd name="connsiteX1" fmla="*/ 197293 w 218460"/>
              <a:gd name="connsiteY1" fmla="*/ 549234 h 1016000"/>
              <a:gd name="connsiteX2" fmla="*/ 0 w 218460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460" h="1016000">
                <a:moveTo>
                  <a:pt x="127000" y="1016000"/>
                </a:moveTo>
                <a:cubicBezTo>
                  <a:pt x="190500" y="885825"/>
                  <a:pt x="218460" y="718567"/>
                  <a:pt x="197293" y="549234"/>
                </a:cubicBezTo>
                <a:cubicBezTo>
                  <a:pt x="156071" y="310991"/>
                  <a:pt x="129558" y="319447"/>
                  <a:pt x="0" y="0"/>
                </a:cubicBezTo>
              </a:path>
            </a:pathLst>
          </a:cu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36"/>
          <p:cNvGrpSpPr>
            <a:grpSpLocks/>
          </p:cNvGrpSpPr>
          <p:nvPr/>
        </p:nvGrpSpPr>
        <p:grpSpPr bwMode="auto">
          <a:xfrm>
            <a:off x="4166362" y="3148055"/>
            <a:ext cx="563561" cy="330138"/>
            <a:chOff x="1438182" y="3822648"/>
            <a:chExt cx="563403" cy="330192"/>
          </a:xfrm>
        </p:grpSpPr>
        <p:grpSp>
          <p:nvGrpSpPr>
            <p:cNvPr id="24" name="Group 51"/>
            <p:cNvGrpSpPr>
              <a:grpSpLocks noChangeAspect="1"/>
            </p:cNvGrpSpPr>
            <p:nvPr/>
          </p:nvGrpSpPr>
          <p:grpSpPr bwMode="auto">
            <a:xfrm>
              <a:off x="1438182" y="3822648"/>
              <a:ext cx="563403" cy="295094"/>
              <a:chOff x="1725" y="1914"/>
              <a:chExt cx="421" cy="219"/>
            </a:xfrm>
          </p:grpSpPr>
          <p:sp>
            <p:nvSpPr>
              <p:cNvPr id="230" name="AutoShape 52"/>
              <p:cNvSpPr>
                <a:spLocks noChangeAspect="1" noChangeArrowheads="1" noTextEdit="1"/>
              </p:cNvSpPr>
              <p:nvPr/>
            </p:nvSpPr>
            <p:spPr bwMode="auto">
              <a:xfrm>
                <a:off x="1725" y="1914"/>
                <a:ext cx="421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Oval 53"/>
              <p:cNvSpPr>
                <a:spLocks noChangeArrowheads="1"/>
              </p:cNvSpPr>
              <p:nvPr/>
            </p:nvSpPr>
            <p:spPr bwMode="auto">
              <a:xfrm>
                <a:off x="1726" y="2006"/>
                <a:ext cx="419" cy="126"/>
              </a:xfrm>
              <a:prstGeom prst="ellipse">
                <a:avLst/>
              </a:prstGeom>
              <a:solidFill>
                <a:srgbClr val="7D7FD5"/>
              </a:soli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54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55"/>
              <p:cNvSpPr>
                <a:spLocks noChangeArrowheads="1"/>
              </p:cNvSpPr>
              <p:nvPr/>
            </p:nvSpPr>
            <p:spPr bwMode="auto">
              <a:xfrm>
                <a:off x="1725" y="1980"/>
                <a:ext cx="418" cy="90"/>
              </a:xfrm>
              <a:prstGeom prst="rect">
                <a:avLst/>
              </a:prstGeom>
              <a:solidFill>
                <a:srgbClr val="7D7F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Oval 56"/>
              <p:cNvSpPr>
                <a:spLocks noChangeArrowheads="1"/>
              </p:cNvSpPr>
              <p:nvPr/>
            </p:nvSpPr>
            <p:spPr bwMode="auto">
              <a:xfrm>
                <a:off x="1726" y="1915"/>
                <a:ext cx="419" cy="126"/>
              </a:xfrm>
              <a:prstGeom prst="ellipse">
                <a:avLst/>
              </a:prstGeom>
              <a:gradFill rotWithShape="1">
                <a:gsLst>
                  <a:gs pos="0">
                    <a:srgbClr val="7D7FD5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5" name="Group 57"/>
              <p:cNvGrpSpPr>
                <a:grpSpLocks/>
              </p:cNvGrpSpPr>
              <p:nvPr/>
            </p:nvGrpSpPr>
            <p:grpSpPr bwMode="auto">
              <a:xfrm>
                <a:off x="1789" y="1930"/>
                <a:ext cx="291" cy="97"/>
                <a:chOff x="2220" y="1295"/>
                <a:chExt cx="911" cy="343"/>
              </a:xfrm>
            </p:grpSpPr>
            <p:grpSp>
              <p:nvGrpSpPr>
                <p:cNvPr id="26" name="Group 58"/>
                <p:cNvGrpSpPr>
                  <a:grpSpLocks/>
                </p:cNvGrpSpPr>
                <p:nvPr/>
              </p:nvGrpSpPr>
              <p:grpSpPr bwMode="auto">
                <a:xfrm>
                  <a:off x="2220" y="1295"/>
                  <a:ext cx="903" cy="335"/>
                  <a:chOff x="2220" y="1295"/>
                  <a:chExt cx="903" cy="335"/>
                </a:xfrm>
              </p:grpSpPr>
              <p:sp>
                <p:nvSpPr>
                  <p:cNvPr id="248" name="Freeform 59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60"/>
                  <p:cNvSpPr>
                    <a:spLocks/>
                  </p:cNvSpPr>
                  <p:nvPr/>
                </p:nvSpPr>
                <p:spPr bwMode="auto">
                  <a:xfrm>
                    <a:off x="2691" y="1303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61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62"/>
                  <p:cNvSpPr>
                    <a:spLocks/>
                  </p:cNvSpPr>
                  <p:nvPr/>
                </p:nvSpPr>
                <p:spPr bwMode="auto">
                  <a:xfrm>
                    <a:off x="2220" y="1471"/>
                    <a:ext cx="432" cy="152"/>
                  </a:xfrm>
                  <a:custGeom>
                    <a:avLst/>
                    <a:gdLst>
                      <a:gd name="T0" fmla="*/ 432 w 432"/>
                      <a:gd name="T1" fmla="*/ 32 h 152"/>
                      <a:gd name="T2" fmla="*/ 336 w 432"/>
                      <a:gd name="T3" fmla="*/ 0 h 152"/>
                      <a:gd name="T4" fmla="*/ 112 w 432"/>
                      <a:gd name="T5" fmla="*/ 96 h 152"/>
                      <a:gd name="T6" fmla="*/ 0 w 432"/>
                      <a:gd name="T7" fmla="*/ 64 h 152"/>
                      <a:gd name="T8" fmla="*/ 56 w 432"/>
                      <a:gd name="T9" fmla="*/ 152 h 152"/>
                      <a:gd name="T10" fmla="*/ 336 w 432"/>
                      <a:gd name="T11" fmla="*/ 152 h 152"/>
                      <a:gd name="T12" fmla="*/ 216 w 432"/>
                      <a:gd name="T13" fmla="*/ 120 h 152"/>
                      <a:gd name="T14" fmla="*/ 432 w 432"/>
                      <a:gd name="T15" fmla="*/ 32 h 1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2"/>
                      <a:gd name="T26" fmla="*/ 432 w 432"/>
                      <a:gd name="T27" fmla="*/ 152 h 1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2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2"/>
                        </a:lnTo>
                        <a:lnTo>
                          <a:pt x="336" y="152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63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64"/>
                  <p:cNvSpPr>
                    <a:spLocks/>
                  </p:cNvSpPr>
                  <p:nvPr/>
                </p:nvSpPr>
                <p:spPr bwMode="auto">
                  <a:xfrm>
                    <a:off x="2244" y="1295"/>
                    <a:ext cx="432" cy="144"/>
                  </a:xfrm>
                  <a:custGeom>
                    <a:avLst/>
                    <a:gdLst>
                      <a:gd name="T0" fmla="*/ 0 w 432"/>
                      <a:gd name="T1" fmla="*/ 32 h 144"/>
                      <a:gd name="T2" fmla="*/ 96 w 432"/>
                      <a:gd name="T3" fmla="*/ 0 h 144"/>
                      <a:gd name="T4" fmla="*/ 328 w 432"/>
                      <a:gd name="T5" fmla="*/ 88 h 144"/>
                      <a:gd name="T6" fmla="*/ 432 w 432"/>
                      <a:gd name="T7" fmla="*/ 64 h 144"/>
                      <a:gd name="T8" fmla="*/ 376 w 432"/>
                      <a:gd name="T9" fmla="*/ 144 h 144"/>
                      <a:gd name="T10" fmla="*/ 104 w 432"/>
                      <a:gd name="T11" fmla="*/ 144 h 144"/>
                      <a:gd name="T12" fmla="*/ 216 w 432"/>
                      <a:gd name="T13" fmla="*/ 120 h 144"/>
                      <a:gd name="T14" fmla="*/ 0 w 432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2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65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66"/>
                  <p:cNvSpPr>
                    <a:spLocks/>
                  </p:cNvSpPr>
                  <p:nvPr/>
                </p:nvSpPr>
                <p:spPr bwMode="auto">
                  <a:xfrm>
                    <a:off x="2676" y="1487"/>
                    <a:ext cx="431" cy="143"/>
                  </a:xfrm>
                  <a:custGeom>
                    <a:avLst/>
                    <a:gdLst>
                      <a:gd name="T0" fmla="*/ 431 w 431"/>
                      <a:gd name="T1" fmla="*/ 112 h 143"/>
                      <a:gd name="T2" fmla="*/ 335 w 431"/>
                      <a:gd name="T3" fmla="*/ 143 h 143"/>
                      <a:gd name="T4" fmla="*/ 111 w 431"/>
                      <a:gd name="T5" fmla="*/ 48 h 143"/>
                      <a:gd name="T6" fmla="*/ 0 w 431"/>
                      <a:gd name="T7" fmla="*/ 80 h 143"/>
                      <a:gd name="T8" fmla="*/ 55 w 431"/>
                      <a:gd name="T9" fmla="*/ 0 h 143"/>
                      <a:gd name="T10" fmla="*/ 335 w 431"/>
                      <a:gd name="T11" fmla="*/ 0 h 143"/>
                      <a:gd name="T12" fmla="*/ 215 w 431"/>
                      <a:gd name="T13" fmla="*/ 24 h 143"/>
                      <a:gd name="T14" fmla="*/ 431 w 431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3"/>
                      <a:gd name="T26" fmla="*/ 431 w 431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3">
                        <a:moveTo>
                          <a:pt x="431" y="112"/>
                        </a:moveTo>
                        <a:lnTo>
                          <a:pt x="335" y="143"/>
                        </a:lnTo>
                        <a:lnTo>
                          <a:pt x="111" y="48"/>
                        </a:lnTo>
                        <a:lnTo>
                          <a:pt x="0" y="80"/>
                        </a:lnTo>
                        <a:lnTo>
                          <a:pt x="55" y="0"/>
                        </a:lnTo>
                        <a:lnTo>
                          <a:pt x="335" y="0"/>
                        </a:lnTo>
                        <a:lnTo>
                          <a:pt x="215" y="24"/>
                        </a:lnTo>
                        <a:lnTo>
                          <a:pt x="431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67"/>
                <p:cNvGrpSpPr>
                  <a:grpSpLocks/>
                </p:cNvGrpSpPr>
                <p:nvPr/>
              </p:nvGrpSpPr>
              <p:grpSpPr bwMode="auto">
                <a:xfrm>
                  <a:off x="2228" y="1303"/>
                  <a:ext cx="903" cy="335"/>
                  <a:chOff x="2228" y="1303"/>
                  <a:chExt cx="903" cy="335"/>
                </a:xfrm>
              </p:grpSpPr>
              <p:sp>
                <p:nvSpPr>
                  <p:cNvPr id="240" name="Freeform 68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69"/>
                  <p:cNvSpPr>
                    <a:spLocks/>
                  </p:cNvSpPr>
                  <p:nvPr/>
                </p:nvSpPr>
                <p:spPr bwMode="auto">
                  <a:xfrm>
                    <a:off x="2699" y="1311"/>
                    <a:ext cx="432" cy="144"/>
                  </a:xfrm>
                  <a:custGeom>
                    <a:avLst/>
                    <a:gdLst>
                      <a:gd name="T0" fmla="*/ 0 w 432"/>
                      <a:gd name="T1" fmla="*/ 112 h 144"/>
                      <a:gd name="T2" fmla="*/ 96 w 432"/>
                      <a:gd name="T3" fmla="*/ 144 h 144"/>
                      <a:gd name="T4" fmla="*/ 328 w 432"/>
                      <a:gd name="T5" fmla="*/ 48 h 144"/>
                      <a:gd name="T6" fmla="*/ 432 w 432"/>
                      <a:gd name="T7" fmla="*/ 80 h 144"/>
                      <a:gd name="T8" fmla="*/ 376 w 432"/>
                      <a:gd name="T9" fmla="*/ 0 h 144"/>
                      <a:gd name="T10" fmla="*/ 104 w 432"/>
                      <a:gd name="T11" fmla="*/ 0 h 144"/>
                      <a:gd name="T12" fmla="*/ 216 w 432"/>
                      <a:gd name="T13" fmla="*/ 24 h 144"/>
                      <a:gd name="T14" fmla="*/ 0 w 432"/>
                      <a:gd name="T15" fmla="*/ 11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4"/>
                      <a:gd name="T26" fmla="*/ 432 w 432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4">
                        <a:moveTo>
                          <a:pt x="0" y="112"/>
                        </a:moveTo>
                        <a:lnTo>
                          <a:pt x="96" y="144"/>
                        </a:lnTo>
                        <a:lnTo>
                          <a:pt x="328" y="48"/>
                        </a:lnTo>
                        <a:lnTo>
                          <a:pt x="432" y="80"/>
                        </a:lnTo>
                        <a:lnTo>
                          <a:pt x="376" y="0"/>
                        </a:lnTo>
                        <a:lnTo>
                          <a:pt x="104" y="0"/>
                        </a:lnTo>
                        <a:lnTo>
                          <a:pt x="216" y="24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70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71"/>
                  <p:cNvSpPr>
                    <a:spLocks/>
                  </p:cNvSpPr>
                  <p:nvPr/>
                </p:nvSpPr>
                <p:spPr bwMode="auto">
                  <a:xfrm>
                    <a:off x="2228" y="1479"/>
                    <a:ext cx="432" cy="151"/>
                  </a:xfrm>
                  <a:custGeom>
                    <a:avLst/>
                    <a:gdLst>
                      <a:gd name="T0" fmla="*/ 432 w 432"/>
                      <a:gd name="T1" fmla="*/ 32 h 151"/>
                      <a:gd name="T2" fmla="*/ 336 w 432"/>
                      <a:gd name="T3" fmla="*/ 0 h 151"/>
                      <a:gd name="T4" fmla="*/ 112 w 432"/>
                      <a:gd name="T5" fmla="*/ 96 h 151"/>
                      <a:gd name="T6" fmla="*/ 0 w 432"/>
                      <a:gd name="T7" fmla="*/ 64 h 151"/>
                      <a:gd name="T8" fmla="*/ 56 w 432"/>
                      <a:gd name="T9" fmla="*/ 151 h 151"/>
                      <a:gd name="T10" fmla="*/ 336 w 432"/>
                      <a:gd name="T11" fmla="*/ 151 h 151"/>
                      <a:gd name="T12" fmla="*/ 216 w 432"/>
                      <a:gd name="T13" fmla="*/ 120 h 151"/>
                      <a:gd name="T14" fmla="*/ 432 w 432"/>
                      <a:gd name="T15" fmla="*/ 32 h 1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51"/>
                      <a:gd name="T26" fmla="*/ 432 w 432"/>
                      <a:gd name="T27" fmla="*/ 151 h 1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51">
                        <a:moveTo>
                          <a:pt x="432" y="32"/>
                        </a:moveTo>
                        <a:lnTo>
                          <a:pt x="336" y="0"/>
                        </a:lnTo>
                        <a:lnTo>
                          <a:pt x="112" y="96"/>
                        </a:lnTo>
                        <a:lnTo>
                          <a:pt x="0" y="64"/>
                        </a:lnTo>
                        <a:lnTo>
                          <a:pt x="56" y="151"/>
                        </a:lnTo>
                        <a:lnTo>
                          <a:pt x="336" y="151"/>
                        </a:lnTo>
                        <a:lnTo>
                          <a:pt x="216" y="120"/>
                        </a:lnTo>
                        <a:lnTo>
                          <a:pt x="432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72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73"/>
                  <p:cNvSpPr>
                    <a:spLocks/>
                  </p:cNvSpPr>
                  <p:nvPr/>
                </p:nvSpPr>
                <p:spPr bwMode="auto">
                  <a:xfrm>
                    <a:off x="2252" y="1303"/>
                    <a:ext cx="431" cy="144"/>
                  </a:xfrm>
                  <a:custGeom>
                    <a:avLst/>
                    <a:gdLst>
                      <a:gd name="T0" fmla="*/ 0 w 431"/>
                      <a:gd name="T1" fmla="*/ 32 h 144"/>
                      <a:gd name="T2" fmla="*/ 96 w 431"/>
                      <a:gd name="T3" fmla="*/ 0 h 144"/>
                      <a:gd name="T4" fmla="*/ 328 w 431"/>
                      <a:gd name="T5" fmla="*/ 88 h 144"/>
                      <a:gd name="T6" fmla="*/ 431 w 431"/>
                      <a:gd name="T7" fmla="*/ 64 h 144"/>
                      <a:gd name="T8" fmla="*/ 376 w 431"/>
                      <a:gd name="T9" fmla="*/ 144 h 144"/>
                      <a:gd name="T10" fmla="*/ 104 w 431"/>
                      <a:gd name="T11" fmla="*/ 144 h 144"/>
                      <a:gd name="T12" fmla="*/ 216 w 431"/>
                      <a:gd name="T13" fmla="*/ 120 h 144"/>
                      <a:gd name="T14" fmla="*/ 0 w 431"/>
                      <a:gd name="T15" fmla="*/ 32 h 1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1"/>
                      <a:gd name="T25" fmla="*/ 0 h 144"/>
                      <a:gd name="T26" fmla="*/ 431 w 431"/>
                      <a:gd name="T27" fmla="*/ 144 h 1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1" h="144">
                        <a:moveTo>
                          <a:pt x="0" y="32"/>
                        </a:moveTo>
                        <a:lnTo>
                          <a:pt x="96" y="0"/>
                        </a:lnTo>
                        <a:lnTo>
                          <a:pt x="328" y="88"/>
                        </a:lnTo>
                        <a:lnTo>
                          <a:pt x="431" y="64"/>
                        </a:lnTo>
                        <a:lnTo>
                          <a:pt x="376" y="144"/>
                        </a:lnTo>
                        <a:lnTo>
                          <a:pt x="104" y="144"/>
                        </a:lnTo>
                        <a:lnTo>
                          <a:pt x="216" y="120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74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75"/>
                  <p:cNvSpPr>
                    <a:spLocks/>
                  </p:cNvSpPr>
                  <p:nvPr/>
                </p:nvSpPr>
                <p:spPr bwMode="auto">
                  <a:xfrm>
                    <a:off x="2683" y="1495"/>
                    <a:ext cx="432" cy="143"/>
                  </a:xfrm>
                  <a:custGeom>
                    <a:avLst/>
                    <a:gdLst>
                      <a:gd name="T0" fmla="*/ 432 w 432"/>
                      <a:gd name="T1" fmla="*/ 112 h 143"/>
                      <a:gd name="T2" fmla="*/ 336 w 432"/>
                      <a:gd name="T3" fmla="*/ 143 h 143"/>
                      <a:gd name="T4" fmla="*/ 112 w 432"/>
                      <a:gd name="T5" fmla="*/ 48 h 143"/>
                      <a:gd name="T6" fmla="*/ 0 w 432"/>
                      <a:gd name="T7" fmla="*/ 80 h 143"/>
                      <a:gd name="T8" fmla="*/ 56 w 432"/>
                      <a:gd name="T9" fmla="*/ 0 h 143"/>
                      <a:gd name="T10" fmla="*/ 336 w 432"/>
                      <a:gd name="T11" fmla="*/ 0 h 143"/>
                      <a:gd name="T12" fmla="*/ 216 w 432"/>
                      <a:gd name="T13" fmla="*/ 24 h 143"/>
                      <a:gd name="T14" fmla="*/ 432 w 432"/>
                      <a:gd name="T15" fmla="*/ 112 h 14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32"/>
                      <a:gd name="T25" fmla="*/ 0 h 143"/>
                      <a:gd name="T26" fmla="*/ 432 w 432"/>
                      <a:gd name="T27" fmla="*/ 143 h 14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32" h="143">
                        <a:moveTo>
                          <a:pt x="432" y="112"/>
                        </a:moveTo>
                        <a:lnTo>
                          <a:pt x="336" y="143"/>
                        </a:lnTo>
                        <a:lnTo>
                          <a:pt x="112" y="48"/>
                        </a:lnTo>
                        <a:lnTo>
                          <a:pt x="0" y="80"/>
                        </a:lnTo>
                        <a:lnTo>
                          <a:pt x="56" y="0"/>
                        </a:lnTo>
                        <a:lnTo>
                          <a:pt x="336" y="0"/>
                        </a:lnTo>
                        <a:lnTo>
                          <a:pt x="216" y="24"/>
                        </a:lnTo>
                        <a:lnTo>
                          <a:pt x="432" y="112"/>
                        </a:lnTo>
                        <a:close/>
                      </a:path>
                    </a:pathLst>
                  </a:custGeom>
                  <a:solidFill>
                    <a:srgbClr val="F8F8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6" name="Line 76"/>
              <p:cNvSpPr>
                <a:spLocks noChangeShapeType="1"/>
              </p:cNvSpPr>
              <p:nvPr/>
            </p:nvSpPr>
            <p:spPr bwMode="auto">
              <a:xfrm>
                <a:off x="1725" y="1977"/>
                <a:ext cx="0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77"/>
              <p:cNvSpPr>
                <a:spLocks noChangeShapeType="1"/>
              </p:cNvSpPr>
              <p:nvPr/>
            </p:nvSpPr>
            <p:spPr bwMode="auto">
              <a:xfrm>
                <a:off x="2143" y="1977"/>
                <a:ext cx="1" cy="90"/>
              </a:xfrm>
              <a:prstGeom prst="line">
                <a:avLst/>
              </a:prstGeom>
              <a:noFill/>
              <a:ln w="952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8" name="Rectangle 11"/>
            <p:cNvSpPr>
              <a:spLocks noChangeArrowheads="1"/>
            </p:cNvSpPr>
            <p:nvPr/>
          </p:nvSpPr>
          <p:spPr bwMode="auto">
            <a:xfrm>
              <a:off x="1560599" y="3970291"/>
              <a:ext cx="304801" cy="18254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 b="1" dirty="0" err="1" smtClean="0">
                  <a:solidFill>
                    <a:schemeClr val="tx1">
                      <a:lumMod val="50000"/>
                    </a:schemeClr>
                  </a:solidFill>
                  <a:ea typeface="Arial" charset="0"/>
                  <a:cs typeface="Arial" charset="0"/>
                </a:rPr>
                <a:t>PxTR</a:t>
              </a:r>
              <a:endParaRPr lang="en-US" sz="1000" b="1" dirty="0">
                <a:solidFill>
                  <a:schemeClr val="tx1">
                    <a:lumMod val="50000"/>
                  </a:schemeClr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256" name="Freeform 255"/>
          <p:cNvSpPr/>
          <p:nvPr/>
        </p:nvSpPr>
        <p:spPr>
          <a:xfrm rot="5400000">
            <a:off x="6035145" y="2137373"/>
            <a:ext cx="99485" cy="1515527"/>
          </a:xfrm>
          <a:custGeom>
            <a:avLst/>
            <a:gdLst>
              <a:gd name="connsiteX0" fmla="*/ 416983 w 594783"/>
              <a:gd name="connsiteY0" fmla="*/ 1739900 h 1739900"/>
              <a:gd name="connsiteX1" fmla="*/ 569383 w 594783"/>
              <a:gd name="connsiteY1" fmla="*/ 1346200 h 1739900"/>
              <a:gd name="connsiteX2" fmla="*/ 569383 w 594783"/>
              <a:gd name="connsiteY2" fmla="*/ 939800 h 1739900"/>
              <a:gd name="connsiteX3" fmla="*/ 467783 w 594783"/>
              <a:gd name="connsiteY3" fmla="*/ 647700 h 1739900"/>
              <a:gd name="connsiteX4" fmla="*/ 302683 w 594783"/>
              <a:gd name="connsiteY4" fmla="*/ 533400 h 1739900"/>
              <a:gd name="connsiteX5" fmla="*/ 48683 w 594783"/>
              <a:gd name="connsiteY5" fmla="*/ 228600 h 1739900"/>
              <a:gd name="connsiteX6" fmla="*/ 10583 w 594783"/>
              <a:gd name="connsiteY6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56166"/>
              <a:gd name="connsiteY0" fmla="*/ 1739900 h 1739900"/>
              <a:gd name="connsiteX1" fmla="*/ 569383 w 656166"/>
              <a:gd name="connsiteY1" fmla="*/ 1346200 h 1739900"/>
              <a:gd name="connsiteX2" fmla="*/ 569383 w 656166"/>
              <a:gd name="connsiteY2" fmla="*/ 939800 h 1739900"/>
              <a:gd name="connsiteX3" fmla="*/ 48683 w 656166"/>
              <a:gd name="connsiteY3" fmla="*/ 228600 h 1739900"/>
              <a:gd name="connsiteX4" fmla="*/ 10583 w 656166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3462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381000 h 1739900"/>
              <a:gd name="connsiteX4" fmla="*/ 10583 w 590550"/>
              <a:gd name="connsiteY4" fmla="*/ 0 h 1739900"/>
              <a:gd name="connsiteX0" fmla="*/ 416983 w 514350"/>
              <a:gd name="connsiteY0" fmla="*/ 1739900 h 1739900"/>
              <a:gd name="connsiteX1" fmla="*/ 493183 w 514350"/>
              <a:gd name="connsiteY1" fmla="*/ 1130300 h 1739900"/>
              <a:gd name="connsiteX2" fmla="*/ 289983 w 514350"/>
              <a:gd name="connsiteY2" fmla="*/ 723900 h 1739900"/>
              <a:gd name="connsiteX3" fmla="*/ 48683 w 514350"/>
              <a:gd name="connsiteY3" fmla="*/ 381000 h 1739900"/>
              <a:gd name="connsiteX4" fmla="*/ 10583 w 514350"/>
              <a:gd name="connsiteY4" fmla="*/ 0 h 1739900"/>
              <a:gd name="connsiteX0" fmla="*/ 416983 w 1229783"/>
              <a:gd name="connsiteY0" fmla="*/ 2654300 h 2654300"/>
              <a:gd name="connsiteX1" fmla="*/ 493183 w 1229783"/>
              <a:gd name="connsiteY1" fmla="*/ 2044700 h 2654300"/>
              <a:gd name="connsiteX2" fmla="*/ 289983 w 1229783"/>
              <a:gd name="connsiteY2" fmla="*/ 1638300 h 2654300"/>
              <a:gd name="connsiteX3" fmla="*/ 48683 w 1229783"/>
              <a:gd name="connsiteY3" fmla="*/ 1295400 h 2654300"/>
              <a:gd name="connsiteX4" fmla="*/ 1229783 w 1229783"/>
              <a:gd name="connsiteY4" fmla="*/ 0 h 2654300"/>
              <a:gd name="connsiteX0" fmla="*/ 209550 w 1022350"/>
              <a:gd name="connsiteY0" fmla="*/ 2654300 h 2654300"/>
              <a:gd name="connsiteX1" fmla="*/ 285750 w 1022350"/>
              <a:gd name="connsiteY1" fmla="*/ 2044700 h 2654300"/>
              <a:gd name="connsiteX2" fmla="*/ 82550 w 1022350"/>
              <a:gd name="connsiteY2" fmla="*/ 1638300 h 2654300"/>
              <a:gd name="connsiteX3" fmla="*/ 781050 w 1022350"/>
              <a:gd name="connsiteY3" fmla="*/ 1346200 h 2654300"/>
              <a:gd name="connsiteX4" fmla="*/ 1022350 w 1022350"/>
              <a:gd name="connsiteY4" fmla="*/ 0 h 2654300"/>
              <a:gd name="connsiteX0" fmla="*/ 8467 w 821267"/>
              <a:gd name="connsiteY0" fmla="*/ 2654300 h 2654300"/>
              <a:gd name="connsiteX1" fmla="*/ 84667 w 821267"/>
              <a:gd name="connsiteY1" fmla="*/ 2044700 h 2654300"/>
              <a:gd name="connsiteX2" fmla="*/ 516467 w 821267"/>
              <a:gd name="connsiteY2" fmla="*/ 1765300 h 2654300"/>
              <a:gd name="connsiteX3" fmla="*/ 579967 w 821267"/>
              <a:gd name="connsiteY3" fmla="*/ 1346200 h 2654300"/>
              <a:gd name="connsiteX4" fmla="*/ 821267 w 821267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571500 w 812800"/>
              <a:gd name="connsiteY3" fmla="*/ 1346200 h 2654300"/>
              <a:gd name="connsiteX4" fmla="*/ 812800 w 812800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812800 w 812800"/>
              <a:gd name="connsiteY3" fmla="*/ 0 h 2654300"/>
              <a:gd name="connsiteX0" fmla="*/ 0 w 622300"/>
              <a:gd name="connsiteY0" fmla="*/ 2724147 h 2724147"/>
              <a:gd name="connsiteX1" fmla="*/ 114300 w 622300"/>
              <a:gd name="connsiteY1" fmla="*/ 2266947 h 2724147"/>
              <a:gd name="connsiteX2" fmla="*/ 508000 w 622300"/>
              <a:gd name="connsiteY2" fmla="*/ 1835147 h 2724147"/>
              <a:gd name="connsiteX3" fmla="*/ 622300 w 6223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508000 w 609598"/>
              <a:gd name="connsiteY2" fmla="*/ 1920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520698"/>
              <a:gd name="connsiteY0" fmla="*/ 2809872 h 2809872"/>
              <a:gd name="connsiteX1" fmla="*/ 190500 w 520698"/>
              <a:gd name="connsiteY1" fmla="*/ 22669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540807"/>
              <a:gd name="connsiteY0" fmla="*/ 2809872 h 2809872"/>
              <a:gd name="connsiteX1" fmla="*/ 241300 w 540807"/>
              <a:gd name="connsiteY1" fmla="*/ 2063747 h 2809872"/>
              <a:gd name="connsiteX2" fmla="*/ 520698 w 540807"/>
              <a:gd name="connsiteY2" fmla="*/ 0 h 28098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31972 h 1831972"/>
              <a:gd name="connsiteX1" fmla="*/ 241300 w 442383"/>
              <a:gd name="connsiteY1" fmla="*/ 1085847 h 1831972"/>
              <a:gd name="connsiteX2" fmla="*/ 15872 w 442383"/>
              <a:gd name="connsiteY2" fmla="*/ 0 h 1831972"/>
              <a:gd name="connsiteX0" fmla="*/ 0 w 328083"/>
              <a:gd name="connsiteY0" fmla="*/ 1831972 h 1831972"/>
              <a:gd name="connsiteX1" fmla="*/ 241300 w 328083"/>
              <a:gd name="connsiteY1" fmla="*/ 1085847 h 1831972"/>
              <a:gd name="connsiteX2" fmla="*/ 15872 w 328083"/>
              <a:gd name="connsiteY2" fmla="*/ 0 h 1831972"/>
              <a:gd name="connsiteX0" fmla="*/ 0 w 315383"/>
              <a:gd name="connsiteY0" fmla="*/ 1810803 h 1810803"/>
              <a:gd name="connsiteX1" fmla="*/ 228600 w 315383"/>
              <a:gd name="connsiteY1" fmla="*/ 1085847 h 1810803"/>
              <a:gd name="connsiteX2" fmla="*/ 3172 w 315383"/>
              <a:gd name="connsiteY2" fmla="*/ 0 h 1810803"/>
              <a:gd name="connsiteX0" fmla="*/ 207436 w 408519"/>
              <a:gd name="connsiteY0" fmla="*/ 1810803 h 1810803"/>
              <a:gd name="connsiteX1" fmla="*/ 198969 w 408519"/>
              <a:gd name="connsiteY1" fmla="*/ 929213 h 1810803"/>
              <a:gd name="connsiteX2" fmla="*/ 210608 w 408519"/>
              <a:gd name="connsiteY2" fmla="*/ 0 h 1810803"/>
              <a:gd name="connsiteX0" fmla="*/ 207436 w 408519"/>
              <a:gd name="connsiteY0" fmla="*/ 1810803 h 1810803"/>
              <a:gd name="connsiteX1" fmla="*/ 198969 w 408519"/>
              <a:gd name="connsiteY1" fmla="*/ 929213 h 1810803"/>
              <a:gd name="connsiteX2" fmla="*/ 210608 w 408519"/>
              <a:gd name="connsiteY2" fmla="*/ 0 h 1810803"/>
              <a:gd name="connsiteX0" fmla="*/ 21169 w 222252"/>
              <a:gd name="connsiteY0" fmla="*/ 1810803 h 1810803"/>
              <a:gd name="connsiteX1" fmla="*/ 12702 w 222252"/>
              <a:gd name="connsiteY1" fmla="*/ 929213 h 1810803"/>
              <a:gd name="connsiteX2" fmla="*/ 24341 w 222252"/>
              <a:gd name="connsiteY2" fmla="*/ 0 h 1810803"/>
              <a:gd name="connsiteX0" fmla="*/ 21169 w 99485"/>
              <a:gd name="connsiteY0" fmla="*/ 1810803 h 1810803"/>
              <a:gd name="connsiteX1" fmla="*/ 12702 w 99485"/>
              <a:gd name="connsiteY1" fmla="*/ 929213 h 1810803"/>
              <a:gd name="connsiteX2" fmla="*/ 24341 w 99485"/>
              <a:gd name="connsiteY2" fmla="*/ 0 h 181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485" h="1810803">
                <a:moveTo>
                  <a:pt x="21169" y="1810803"/>
                </a:moveTo>
                <a:cubicBezTo>
                  <a:pt x="25400" y="1418157"/>
                  <a:pt x="0" y="984245"/>
                  <a:pt x="12702" y="929213"/>
                </a:cubicBezTo>
                <a:cubicBezTo>
                  <a:pt x="99485" y="283101"/>
                  <a:pt x="48684" y="679712"/>
                  <a:pt x="24341" y="0"/>
                </a:cubicBezTo>
              </a:path>
            </a:pathLst>
          </a:cu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 256"/>
          <p:cNvSpPr/>
          <p:nvPr/>
        </p:nvSpPr>
        <p:spPr>
          <a:xfrm rot="5400000">
            <a:off x="4801656" y="2723806"/>
            <a:ext cx="509065" cy="590550"/>
          </a:xfrm>
          <a:custGeom>
            <a:avLst/>
            <a:gdLst>
              <a:gd name="connsiteX0" fmla="*/ 416983 w 594783"/>
              <a:gd name="connsiteY0" fmla="*/ 1739900 h 1739900"/>
              <a:gd name="connsiteX1" fmla="*/ 569383 w 594783"/>
              <a:gd name="connsiteY1" fmla="*/ 1346200 h 1739900"/>
              <a:gd name="connsiteX2" fmla="*/ 569383 w 594783"/>
              <a:gd name="connsiteY2" fmla="*/ 939800 h 1739900"/>
              <a:gd name="connsiteX3" fmla="*/ 467783 w 594783"/>
              <a:gd name="connsiteY3" fmla="*/ 647700 h 1739900"/>
              <a:gd name="connsiteX4" fmla="*/ 302683 w 594783"/>
              <a:gd name="connsiteY4" fmla="*/ 533400 h 1739900"/>
              <a:gd name="connsiteX5" fmla="*/ 48683 w 594783"/>
              <a:gd name="connsiteY5" fmla="*/ 228600 h 1739900"/>
              <a:gd name="connsiteX6" fmla="*/ 10583 w 594783"/>
              <a:gd name="connsiteY6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56166"/>
              <a:gd name="connsiteY0" fmla="*/ 1739900 h 1739900"/>
              <a:gd name="connsiteX1" fmla="*/ 569383 w 656166"/>
              <a:gd name="connsiteY1" fmla="*/ 1346200 h 1739900"/>
              <a:gd name="connsiteX2" fmla="*/ 569383 w 656166"/>
              <a:gd name="connsiteY2" fmla="*/ 939800 h 1739900"/>
              <a:gd name="connsiteX3" fmla="*/ 48683 w 656166"/>
              <a:gd name="connsiteY3" fmla="*/ 228600 h 1739900"/>
              <a:gd name="connsiteX4" fmla="*/ 10583 w 656166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3462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381000 h 1739900"/>
              <a:gd name="connsiteX4" fmla="*/ 10583 w 590550"/>
              <a:gd name="connsiteY4" fmla="*/ 0 h 1739900"/>
              <a:gd name="connsiteX0" fmla="*/ 416983 w 514350"/>
              <a:gd name="connsiteY0" fmla="*/ 1739900 h 1739900"/>
              <a:gd name="connsiteX1" fmla="*/ 493183 w 514350"/>
              <a:gd name="connsiteY1" fmla="*/ 1130300 h 1739900"/>
              <a:gd name="connsiteX2" fmla="*/ 289983 w 514350"/>
              <a:gd name="connsiteY2" fmla="*/ 723900 h 1739900"/>
              <a:gd name="connsiteX3" fmla="*/ 48683 w 514350"/>
              <a:gd name="connsiteY3" fmla="*/ 381000 h 1739900"/>
              <a:gd name="connsiteX4" fmla="*/ 10583 w 514350"/>
              <a:gd name="connsiteY4" fmla="*/ 0 h 1739900"/>
              <a:gd name="connsiteX0" fmla="*/ 416983 w 1229783"/>
              <a:gd name="connsiteY0" fmla="*/ 2654300 h 2654300"/>
              <a:gd name="connsiteX1" fmla="*/ 493183 w 1229783"/>
              <a:gd name="connsiteY1" fmla="*/ 2044700 h 2654300"/>
              <a:gd name="connsiteX2" fmla="*/ 289983 w 1229783"/>
              <a:gd name="connsiteY2" fmla="*/ 1638300 h 2654300"/>
              <a:gd name="connsiteX3" fmla="*/ 48683 w 1229783"/>
              <a:gd name="connsiteY3" fmla="*/ 1295400 h 2654300"/>
              <a:gd name="connsiteX4" fmla="*/ 1229783 w 1229783"/>
              <a:gd name="connsiteY4" fmla="*/ 0 h 2654300"/>
              <a:gd name="connsiteX0" fmla="*/ 209550 w 1022350"/>
              <a:gd name="connsiteY0" fmla="*/ 2654300 h 2654300"/>
              <a:gd name="connsiteX1" fmla="*/ 285750 w 1022350"/>
              <a:gd name="connsiteY1" fmla="*/ 2044700 h 2654300"/>
              <a:gd name="connsiteX2" fmla="*/ 82550 w 1022350"/>
              <a:gd name="connsiteY2" fmla="*/ 1638300 h 2654300"/>
              <a:gd name="connsiteX3" fmla="*/ 781050 w 1022350"/>
              <a:gd name="connsiteY3" fmla="*/ 1346200 h 2654300"/>
              <a:gd name="connsiteX4" fmla="*/ 1022350 w 1022350"/>
              <a:gd name="connsiteY4" fmla="*/ 0 h 2654300"/>
              <a:gd name="connsiteX0" fmla="*/ 8467 w 821267"/>
              <a:gd name="connsiteY0" fmla="*/ 2654300 h 2654300"/>
              <a:gd name="connsiteX1" fmla="*/ 84667 w 821267"/>
              <a:gd name="connsiteY1" fmla="*/ 2044700 h 2654300"/>
              <a:gd name="connsiteX2" fmla="*/ 516467 w 821267"/>
              <a:gd name="connsiteY2" fmla="*/ 1765300 h 2654300"/>
              <a:gd name="connsiteX3" fmla="*/ 579967 w 821267"/>
              <a:gd name="connsiteY3" fmla="*/ 1346200 h 2654300"/>
              <a:gd name="connsiteX4" fmla="*/ 821267 w 821267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571500 w 812800"/>
              <a:gd name="connsiteY3" fmla="*/ 1346200 h 2654300"/>
              <a:gd name="connsiteX4" fmla="*/ 812800 w 812800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812800 w 812800"/>
              <a:gd name="connsiteY3" fmla="*/ 0 h 2654300"/>
              <a:gd name="connsiteX0" fmla="*/ 0 w 622300"/>
              <a:gd name="connsiteY0" fmla="*/ 2724147 h 2724147"/>
              <a:gd name="connsiteX1" fmla="*/ 114300 w 622300"/>
              <a:gd name="connsiteY1" fmla="*/ 2266947 h 2724147"/>
              <a:gd name="connsiteX2" fmla="*/ 508000 w 622300"/>
              <a:gd name="connsiteY2" fmla="*/ 1835147 h 2724147"/>
              <a:gd name="connsiteX3" fmla="*/ 622300 w 6223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508000 w 609598"/>
              <a:gd name="connsiteY2" fmla="*/ 1920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520698"/>
              <a:gd name="connsiteY0" fmla="*/ 2809872 h 2809872"/>
              <a:gd name="connsiteX1" fmla="*/ 190500 w 520698"/>
              <a:gd name="connsiteY1" fmla="*/ 22669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540807"/>
              <a:gd name="connsiteY0" fmla="*/ 2809872 h 2809872"/>
              <a:gd name="connsiteX1" fmla="*/ 241300 w 540807"/>
              <a:gd name="connsiteY1" fmla="*/ 2063747 h 2809872"/>
              <a:gd name="connsiteX2" fmla="*/ 520698 w 540807"/>
              <a:gd name="connsiteY2" fmla="*/ 0 h 28098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31972 h 1831972"/>
              <a:gd name="connsiteX1" fmla="*/ 241300 w 442383"/>
              <a:gd name="connsiteY1" fmla="*/ 1085847 h 1831972"/>
              <a:gd name="connsiteX2" fmla="*/ 15872 w 442383"/>
              <a:gd name="connsiteY2" fmla="*/ 0 h 1831972"/>
              <a:gd name="connsiteX0" fmla="*/ 0 w 328083"/>
              <a:gd name="connsiteY0" fmla="*/ 1831972 h 1831972"/>
              <a:gd name="connsiteX1" fmla="*/ 241300 w 328083"/>
              <a:gd name="connsiteY1" fmla="*/ 1085847 h 1831972"/>
              <a:gd name="connsiteX2" fmla="*/ 15872 w 328083"/>
              <a:gd name="connsiteY2" fmla="*/ 0 h 1831972"/>
              <a:gd name="connsiteX0" fmla="*/ 225428 w 312211"/>
              <a:gd name="connsiteY0" fmla="*/ 1085847 h 1085847"/>
              <a:gd name="connsiteX1" fmla="*/ 0 w 312211"/>
              <a:gd name="connsiteY1" fmla="*/ 0 h 1085847"/>
              <a:gd name="connsiteX0" fmla="*/ 277284 w 277284"/>
              <a:gd name="connsiteY0" fmla="*/ 1085847 h 1085847"/>
              <a:gd name="connsiteX1" fmla="*/ 51856 w 277284"/>
              <a:gd name="connsiteY1" fmla="*/ 0 h 1085847"/>
              <a:gd name="connsiteX0" fmla="*/ 572563 w 572563"/>
              <a:gd name="connsiteY0" fmla="*/ 548214 h 548214"/>
              <a:gd name="connsiteX1" fmla="*/ 0 w 572563"/>
              <a:gd name="connsiteY1" fmla="*/ 0 h 548214"/>
              <a:gd name="connsiteX0" fmla="*/ 581032 w 581032"/>
              <a:gd name="connsiteY0" fmla="*/ 658283 h 658283"/>
              <a:gd name="connsiteX1" fmla="*/ 0 w 581032"/>
              <a:gd name="connsiteY1" fmla="*/ 0 h 658283"/>
              <a:gd name="connsiteX0" fmla="*/ 581032 w 581032"/>
              <a:gd name="connsiteY0" fmla="*/ 658283 h 658283"/>
              <a:gd name="connsiteX1" fmla="*/ 0 w 581032"/>
              <a:gd name="connsiteY1" fmla="*/ 0 h 658283"/>
              <a:gd name="connsiteX0" fmla="*/ 509065 w 509065"/>
              <a:gd name="connsiteY0" fmla="*/ 590550 h 590550"/>
              <a:gd name="connsiteX1" fmla="*/ 0 w 509065"/>
              <a:gd name="connsiteY1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9065" h="590550">
                <a:moveTo>
                  <a:pt x="509065" y="590550"/>
                </a:moveTo>
                <a:cubicBezTo>
                  <a:pt x="231781" y="130704"/>
                  <a:pt x="244478" y="243677"/>
                  <a:pt x="0" y="0"/>
                </a:cubicBezTo>
              </a:path>
            </a:pathLst>
          </a:cu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Freeform 257"/>
          <p:cNvSpPr/>
          <p:nvPr/>
        </p:nvSpPr>
        <p:spPr>
          <a:xfrm rot="5400000">
            <a:off x="2699280" y="3014665"/>
            <a:ext cx="328083" cy="1588556"/>
          </a:xfrm>
          <a:custGeom>
            <a:avLst/>
            <a:gdLst>
              <a:gd name="connsiteX0" fmla="*/ 416983 w 594783"/>
              <a:gd name="connsiteY0" fmla="*/ 1739900 h 1739900"/>
              <a:gd name="connsiteX1" fmla="*/ 569383 w 594783"/>
              <a:gd name="connsiteY1" fmla="*/ 1346200 h 1739900"/>
              <a:gd name="connsiteX2" fmla="*/ 569383 w 594783"/>
              <a:gd name="connsiteY2" fmla="*/ 939800 h 1739900"/>
              <a:gd name="connsiteX3" fmla="*/ 467783 w 594783"/>
              <a:gd name="connsiteY3" fmla="*/ 647700 h 1739900"/>
              <a:gd name="connsiteX4" fmla="*/ 302683 w 594783"/>
              <a:gd name="connsiteY4" fmla="*/ 533400 h 1739900"/>
              <a:gd name="connsiteX5" fmla="*/ 48683 w 594783"/>
              <a:gd name="connsiteY5" fmla="*/ 228600 h 1739900"/>
              <a:gd name="connsiteX6" fmla="*/ 10583 w 594783"/>
              <a:gd name="connsiteY6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56166"/>
              <a:gd name="connsiteY0" fmla="*/ 1739900 h 1739900"/>
              <a:gd name="connsiteX1" fmla="*/ 569383 w 656166"/>
              <a:gd name="connsiteY1" fmla="*/ 1346200 h 1739900"/>
              <a:gd name="connsiteX2" fmla="*/ 569383 w 656166"/>
              <a:gd name="connsiteY2" fmla="*/ 939800 h 1739900"/>
              <a:gd name="connsiteX3" fmla="*/ 48683 w 656166"/>
              <a:gd name="connsiteY3" fmla="*/ 228600 h 1739900"/>
              <a:gd name="connsiteX4" fmla="*/ 10583 w 656166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3462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381000 h 1739900"/>
              <a:gd name="connsiteX4" fmla="*/ 10583 w 590550"/>
              <a:gd name="connsiteY4" fmla="*/ 0 h 1739900"/>
              <a:gd name="connsiteX0" fmla="*/ 416983 w 514350"/>
              <a:gd name="connsiteY0" fmla="*/ 1739900 h 1739900"/>
              <a:gd name="connsiteX1" fmla="*/ 493183 w 514350"/>
              <a:gd name="connsiteY1" fmla="*/ 1130300 h 1739900"/>
              <a:gd name="connsiteX2" fmla="*/ 289983 w 514350"/>
              <a:gd name="connsiteY2" fmla="*/ 723900 h 1739900"/>
              <a:gd name="connsiteX3" fmla="*/ 48683 w 514350"/>
              <a:gd name="connsiteY3" fmla="*/ 381000 h 1739900"/>
              <a:gd name="connsiteX4" fmla="*/ 10583 w 514350"/>
              <a:gd name="connsiteY4" fmla="*/ 0 h 1739900"/>
              <a:gd name="connsiteX0" fmla="*/ 416983 w 1229783"/>
              <a:gd name="connsiteY0" fmla="*/ 2654300 h 2654300"/>
              <a:gd name="connsiteX1" fmla="*/ 493183 w 1229783"/>
              <a:gd name="connsiteY1" fmla="*/ 2044700 h 2654300"/>
              <a:gd name="connsiteX2" fmla="*/ 289983 w 1229783"/>
              <a:gd name="connsiteY2" fmla="*/ 1638300 h 2654300"/>
              <a:gd name="connsiteX3" fmla="*/ 48683 w 1229783"/>
              <a:gd name="connsiteY3" fmla="*/ 1295400 h 2654300"/>
              <a:gd name="connsiteX4" fmla="*/ 1229783 w 1229783"/>
              <a:gd name="connsiteY4" fmla="*/ 0 h 2654300"/>
              <a:gd name="connsiteX0" fmla="*/ 209550 w 1022350"/>
              <a:gd name="connsiteY0" fmla="*/ 2654300 h 2654300"/>
              <a:gd name="connsiteX1" fmla="*/ 285750 w 1022350"/>
              <a:gd name="connsiteY1" fmla="*/ 2044700 h 2654300"/>
              <a:gd name="connsiteX2" fmla="*/ 82550 w 1022350"/>
              <a:gd name="connsiteY2" fmla="*/ 1638300 h 2654300"/>
              <a:gd name="connsiteX3" fmla="*/ 781050 w 1022350"/>
              <a:gd name="connsiteY3" fmla="*/ 1346200 h 2654300"/>
              <a:gd name="connsiteX4" fmla="*/ 1022350 w 1022350"/>
              <a:gd name="connsiteY4" fmla="*/ 0 h 2654300"/>
              <a:gd name="connsiteX0" fmla="*/ 8467 w 821267"/>
              <a:gd name="connsiteY0" fmla="*/ 2654300 h 2654300"/>
              <a:gd name="connsiteX1" fmla="*/ 84667 w 821267"/>
              <a:gd name="connsiteY1" fmla="*/ 2044700 h 2654300"/>
              <a:gd name="connsiteX2" fmla="*/ 516467 w 821267"/>
              <a:gd name="connsiteY2" fmla="*/ 1765300 h 2654300"/>
              <a:gd name="connsiteX3" fmla="*/ 579967 w 821267"/>
              <a:gd name="connsiteY3" fmla="*/ 1346200 h 2654300"/>
              <a:gd name="connsiteX4" fmla="*/ 821267 w 821267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571500 w 812800"/>
              <a:gd name="connsiteY3" fmla="*/ 1346200 h 2654300"/>
              <a:gd name="connsiteX4" fmla="*/ 812800 w 812800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812800 w 812800"/>
              <a:gd name="connsiteY3" fmla="*/ 0 h 2654300"/>
              <a:gd name="connsiteX0" fmla="*/ 0 w 622300"/>
              <a:gd name="connsiteY0" fmla="*/ 2724147 h 2724147"/>
              <a:gd name="connsiteX1" fmla="*/ 114300 w 622300"/>
              <a:gd name="connsiteY1" fmla="*/ 2266947 h 2724147"/>
              <a:gd name="connsiteX2" fmla="*/ 508000 w 622300"/>
              <a:gd name="connsiteY2" fmla="*/ 1835147 h 2724147"/>
              <a:gd name="connsiteX3" fmla="*/ 622300 w 6223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508000 w 609598"/>
              <a:gd name="connsiteY2" fmla="*/ 1920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520698"/>
              <a:gd name="connsiteY0" fmla="*/ 2809872 h 2809872"/>
              <a:gd name="connsiteX1" fmla="*/ 190500 w 520698"/>
              <a:gd name="connsiteY1" fmla="*/ 22669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540807"/>
              <a:gd name="connsiteY0" fmla="*/ 2809872 h 2809872"/>
              <a:gd name="connsiteX1" fmla="*/ 241300 w 540807"/>
              <a:gd name="connsiteY1" fmla="*/ 2063747 h 2809872"/>
              <a:gd name="connsiteX2" fmla="*/ 520698 w 540807"/>
              <a:gd name="connsiteY2" fmla="*/ 0 h 28098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31972 h 1831972"/>
              <a:gd name="connsiteX1" fmla="*/ 241300 w 442383"/>
              <a:gd name="connsiteY1" fmla="*/ 1085847 h 1831972"/>
              <a:gd name="connsiteX2" fmla="*/ 15872 w 442383"/>
              <a:gd name="connsiteY2" fmla="*/ 0 h 1831972"/>
              <a:gd name="connsiteX0" fmla="*/ 0 w 328083"/>
              <a:gd name="connsiteY0" fmla="*/ 1831972 h 1831972"/>
              <a:gd name="connsiteX1" fmla="*/ 241300 w 328083"/>
              <a:gd name="connsiteY1" fmla="*/ 1085847 h 1831972"/>
              <a:gd name="connsiteX2" fmla="*/ 15872 w 328083"/>
              <a:gd name="connsiteY2" fmla="*/ 0 h 183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83" h="1831972">
                <a:moveTo>
                  <a:pt x="0" y="1831972"/>
                </a:moveTo>
                <a:cubicBezTo>
                  <a:pt x="114298" y="1231893"/>
                  <a:pt x="42331" y="1576912"/>
                  <a:pt x="241300" y="1085847"/>
                </a:cubicBezTo>
                <a:cubicBezTo>
                  <a:pt x="328083" y="439735"/>
                  <a:pt x="213783" y="408779"/>
                  <a:pt x="15872" y="0"/>
                </a:cubicBezTo>
              </a:path>
            </a:pathLst>
          </a:cu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Freeform 258"/>
          <p:cNvSpPr/>
          <p:nvPr/>
        </p:nvSpPr>
        <p:spPr>
          <a:xfrm rot="5400000">
            <a:off x="3635904" y="3198969"/>
            <a:ext cx="509065" cy="590550"/>
          </a:xfrm>
          <a:custGeom>
            <a:avLst/>
            <a:gdLst>
              <a:gd name="connsiteX0" fmla="*/ 416983 w 594783"/>
              <a:gd name="connsiteY0" fmla="*/ 1739900 h 1739900"/>
              <a:gd name="connsiteX1" fmla="*/ 569383 w 594783"/>
              <a:gd name="connsiteY1" fmla="*/ 1346200 h 1739900"/>
              <a:gd name="connsiteX2" fmla="*/ 569383 w 594783"/>
              <a:gd name="connsiteY2" fmla="*/ 939800 h 1739900"/>
              <a:gd name="connsiteX3" fmla="*/ 467783 w 594783"/>
              <a:gd name="connsiteY3" fmla="*/ 647700 h 1739900"/>
              <a:gd name="connsiteX4" fmla="*/ 302683 w 594783"/>
              <a:gd name="connsiteY4" fmla="*/ 533400 h 1739900"/>
              <a:gd name="connsiteX5" fmla="*/ 48683 w 594783"/>
              <a:gd name="connsiteY5" fmla="*/ 228600 h 1739900"/>
              <a:gd name="connsiteX6" fmla="*/ 10583 w 594783"/>
              <a:gd name="connsiteY6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13833"/>
              <a:gd name="connsiteY0" fmla="*/ 1739900 h 1739900"/>
              <a:gd name="connsiteX1" fmla="*/ 569383 w 613833"/>
              <a:gd name="connsiteY1" fmla="*/ 1346200 h 1739900"/>
              <a:gd name="connsiteX2" fmla="*/ 569383 w 613833"/>
              <a:gd name="connsiteY2" fmla="*/ 939800 h 1739900"/>
              <a:gd name="connsiteX3" fmla="*/ 302683 w 613833"/>
              <a:gd name="connsiteY3" fmla="*/ 533400 h 1739900"/>
              <a:gd name="connsiteX4" fmla="*/ 48683 w 613833"/>
              <a:gd name="connsiteY4" fmla="*/ 228600 h 1739900"/>
              <a:gd name="connsiteX5" fmla="*/ 10583 w 613833"/>
              <a:gd name="connsiteY5" fmla="*/ 0 h 1739900"/>
              <a:gd name="connsiteX0" fmla="*/ 416983 w 656166"/>
              <a:gd name="connsiteY0" fmla="*/ 1739900 h 1739900"/>
              <a:gd name="connsiteX1" fmla="*/ 569383 w 656166"/>
              <a:gd name="connsiteY1" fmla="*/ 1346200 h 1739900"/>
              <a:gd name="connsiteX2" fmla="*/ 569383 w 656166"/>
              <a:gd name="connsiteY2" fmla="*/ 939800 h 1739900"/>
              <a:gd name="connsiteX3" fmla="*/ 48683 w 656166"/>
              <a:gd name="connsiteY3" fmla="*/ 228600 h 1739900"/>
              <a:gd name="connsiteX4" fmla="*/ 10583 w 656166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3462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228600 h 1739900"/>
              <a:gd name="connsiteX4" fmla="*/ 10583 w 590550"/>
              <a:gd name="connsiteY4" fmla="*/ 0 h 1739900"/>
              <a:gd name="connsiteX0" fmla="*/ 416983 w 590550"/>
              <a:gd name="connsiteY0" fmla="*/ 1739900 h 1739900"/>
              <a:gd name="connsiteX1" fmla="*/ 569383 w 590550"/>
              <a:gd name="connsiteY1" fmla="*/ 1130300 h 1739900"/>
              <a:gd name="connsiteX2" fmla="*/ 289983 w 590550"/>
              <a:gd name="connsiteY2" fmla="*/ 723900 h 1739900"/>
              <a:gd name="connsiteX3" fmla="*/ 48683 w 590550"/>
              <a:gd name="connsiteY3" fmla="*/ 381000 h 1739900"/>
              <a:gd name="connsiteX4" fmla="*/ 10583 w 590550"/>
              <a:gd name="connsiteY4" fmla="*/ 0 h 1739900"/>
              <a:gd name="connsiteX0" fmla="*/ 416983 w 514350"/>
              <a:gd name="connsiteY0" fmla="*/ 1739900 h 1739900"/>
              <a:gd name="connsiteX1" fmla="*/ 493183 w 514350"/>
              <a:gd name="connsiteY1" fmla="*/ 1130300 h 1739900"/>
              <a:gd name="connsiteX2" fmla="*/ 289983 w 514350"/>
              <a:gd name="connsiteY2" fmla="*/ 723900 h 1739900"/>
              <a:gd name="connsiteX3" fmla="*/ 48683 w 514350"/>
              <a:gd name="connsiteY3" fmla="*/ 381000 h 1739900"/>
              <a:gd name="connsiteX4" fmla="*/ 10583 w 514350"/>
              <a:gd name="connsiteY4" fmla="*/ 0 h 1739900"/>
              <a:gd name="connsiteX0" fmla="*/ 416983 w 1229783"/>
              <a:gd name="connsiteY0" fmla="*/ 2654300 h 2654300"/>
              <a:gd name="connsiteX1" fmla="*/ 493183 w 1229783"/>
              <a:gd name="connsiteY1" fmla="*/ 2044700 h 2654300"/>
              <a:gd name="connsiteX2" fmla="*/ 289983 w 1229783"/>
              <a:gd name="connsiteY2" fmla="*/ 1638300 h 2654300"/>
              <a:gd name="connsiteX3" fmla="*/ 48683 w 1229783"/>
              <a:gd name="connsiteY3" fmla="*/ 1295400 h 2654300"/>
              <a:gd name="connsiteX4" fmla="*/ 1229783 w 1229783"/>
              <a:gd name="connsiteY4" fmla="*/ 0 h 2654300"/>
              <a:gd name="connsiteX0" fmla="*/ 209550 w 1022350"/>
              <a:gd name="connsiteY0" fmla="*/ 2654300 h 2654300"/>
              <a:gd name="connsiteX1" fmla="*/ 285750 w 1022350"/>
              <a:gd name="connsiteY1" fmla="*/ 2044700 h 2654300"/>
              <a:gd name="connsiteX2" fmla="*/ 82550 w 1022350"/>
              <a:gd name="connsiteY2" fmla="*/ 1638300 h 2654300"/>
              <a:gd name="connsiteX3" fmla="*/ 781050 w 1022350"/>
              <a:gd name="connsiteY3" fmla="*/ 1346200 h 2654300"/>
              <a:gd name="connsiteX4" fmla="*/ 1022350 w 1022350"/>
              <a:gd name="connsiteY4" fmla="*/ 0 h 2654300"/>
              <a:gd name="connsiteX0" fmla="*/ 8467 w 821267"/>
              <a:gd name="connsiteY0" fmla="*/ 2654300 h 2654300"/>
              <a:gd name="connsiteX1" fmla="*/ 84667 w 821267"/>
              <a:gd name="connsiteY1" fmla="*/ 2044700 h 2654300"/>
              <a:gd name="connsiteX2" fmla="*/ 516467 w 821267"/>
              <a:gd name="connsiteY2" fmla="*/ 1765300 h 2654300"/>
              <a:gd name="connsiteX3" fmla="*/ 579967 w 821267"/>
              <a:gd name="connsiteY3" fmla="*/ 1346200 h 2654300"/>
              <a:gd name="connsiteX4" fmla="*/ 821267 w 821267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571500 w 812800"/>
              <a:gd name="connsiteY3" fmla="*/ 1346200 h 2654300"/>
              <a:gd name="connsiteX4" fmla="*/ 812800 w 812800"/>
              <a:gd name="connsiteY4" fmla="*/ 0 h 2654300"/>
              <a:gd name="connsiteX0" fmla="*/ 0 w 812800"/>
              <a:gd name="connsiteY0" fmla="*/ 2654300 h 2654300"/>
              <a:gd name="connsiteX1" fmla="*/ 114300 w 812800"/>
              <a:gd name="connsiteY1" fmla="*/ 2197100 h 2654300"/>
              <a:gd name="connsiteX2" fmla="*/ 508000 w 812800"/>
              <a:gd name="connsiteY2" fmla="*/ 1765300 h 2654300"/>
              <a:gd name="connsiteX3" fmla="*/ 812800 w 812800"/>
              <a:gd name="connsiteY3" fmla="*/ 0 h 2654300"/>
              <a:gd name="connsiteX0" fmla="*/ 0 w 622300"/>
              <a:gd name="connsiteY0" fmla="*/ 2724147 h 2724147"/>
              <a:gd name="connsiteX1" fmla="*/ 114300 w 622300"/>
              <a:gd name="connsiteY1" fmla="*/ 2266947 h 2724147"/>
              <a:gd name="connsiteX2" fmla="*/ 508000 w 622300"/>
              <a:gd name="connsiteY2" fmla="*/ 1835147 h 2724147"/>
              <a:gd name="connsiteX3" fmla="*/ 622300 w 6223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14300 w 711200"/>
              <a:gd name="connsiteY1" fmla="*/ 2266947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711200"/>
              <a:gd name="connsiteY0" fmla="*/ 2724147 h 2724147"/>
              <a:gd name="connsiteX1" fmla="*/ 190500 w 711200"/>
              <a:gd name="connsiteY1" fmla="*/ 2181222 h 2724147"/>
              <a:gd name="connsiteX2" fmla="*/ 508000 w 711200"/>
              <a:gd name="connsiteY2" fmla="*/ 1835147 h 2724147"/>
              <a:gd name="connsiteX3" fmla="*/ 622300 w 711200"/>
              <a:gd name="connsiteY3" fmla="*/ 0 h 2724147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508000 w 609598"/>
              <a:gd name="connsiteY2" fmla="*/ 1920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609598"/>
              <a:gd name="connsiteY0" fmla="*/ 2809872 h 2809872"/>
              <a:gd name="connsiteX1" fmla="*/ 190500 w 609598"/>
              <a:gd name="connsiteY1" fmla="*/ 2266947 h 2809872"/>
              <a:gd name="connsiteX2" fmla="*/ 444500 w 609598"/>
              <a:gd name="connsiteY2" fmla="*/ 1539872 h 2809872"/>
              <a:gd name="connsiteX3" fmla="*/ 520698 w 609598"/>
              <a:gd name="connsiteY3" fmla="*/ 0 h 2809872"/>
              <a:gd name="connsiteX0" fmla="*/ 0 w 520698"/>
              <a:gd name="connsiteY0" fmla="*/ 2809872 h 2809872"/>
              <a:gd name="connsiteX1" fmla="*/ 190500 w 520698"/>
              <a:gd name="connsiteY1" fmla="*/ 22669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520698"/>
              <a:gd name="connsiteY0" fmla="*/ 2809872 h 2809872"/>
              <a:gd name="connsiteX1" fmla="*/ 419100 w 520698"/>
              <a:gd name="connsiteY1" fmla="*/ 1555747 h 2809872"/>
              <a:gd name="connsiteX2" fmla="*/ 520698 w 520698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620183"/>
              <a:gd name="connsiteY0" fmla="*/ 2809872 h 2809872"/>
              <a:gd name="connsiteX1" fmla="*/ 419100 w 620183"/>
              <a:gd name="connsiteY1" fmla="*/ 1555747 h 2809872"/>
              <a:gd name="connsiteX2" fmla="*/ 520698 w 620183"/>
              <a:gd name="connsiteY2" fmla="*/ 0 h 2809872"/>
              <a:gd name="connsiteX0" fmla="*/ 0 w 540807"/>
              <a:gd name="connsiteY0" fmla="*/ 2809872 h 2809872"/>
              <a:gd name="connsiteX1" fmla="*/ 241300 w 540807"/>
              <a:gd name="connsiteY1" fmla="*/ 2063747 h 2809872"/>
              <a:gd name="connsiteX2" fmla="*/ 520698 w 540807"/>
              <a:gd name="connsiteY2" fmla="*/ 0 h 28098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95472 h 1895472"/>
              <a:gd name="connsiteX1" fmla="*/ 241300 w 442383"/>
              <a:gd name="connsiteY1" fmla="*/ 1149347 h 1895472"/>
              <a:gd name="connsiteX2" fmla="*/ 180972 w 442383"/>
              <a:gd name="connsiteY2" fmla="*/ 0 h 1895472"/>
              <a:gd name="connsiteX0" fmla="*/ 0 w 442383"/>
              <a:gd name="connsiteY0" fmla="*/ 1831972 h 1831972"/>
              <a:gd name="connsiteX1" fmla="*/ 241300 w 442383"/>
              <a:gd name="connsiteY1" fmla="*/ 1085847 h 1831972"/>
              <a:gd name="connsiteX2" fmla="*/ 15872 w 442383"/>
              <a:gd name="connsiteY2" fmla="*/ 0 h 1831972"/>
              <a:gd name="connsiteX0" fmla="*/ 0 w 328083"/>
              <a:gd name="connsiteY0" fmla="*/ 1831972 h 1831972"/>
              <a:gd name="connsiteX1" fmla="*/ 241300 w 328083"/>
              <a:gd name="connsiteY1" fmla="*/ 1085847 h 1831972"/>
              <a:gd name="connsiteX2" fmla="*/ 15872 w 328083"/>
              <a:gd name="connsiteY2" fmla="*/ 0 h 1831972"/>
              <a:gd name="connsiteX0" fmla="*/ 225428 w 312211"/>
              <a:gd name="connsiteY0" fmla="*/ 1085847 h 1085847"/>
              <a:gd name="connsiteX1" fmla="*/ 0 w 312211"/>
              <a:gd name="connsiteY1" fmla="*/ 0 h 1085847"/>
              <a:gd name="connsiteX0" fmla="*/ 277284 w 277284"/>
              <a:gd name="connsiteY0" fmla="*/ 1085847 h 1085847"/>
              <a:gd name="connsiteX1" fmla="*/ 51856 w 277284"/>
              <a:gd name="connsiteY1" fmla="*/ 0 h 1085847"/>
              <a:gd name="connsiteX0" fmla="*/ 572563 w 572563"/>
              <a:gd name="connsiteY0" fmla="*/ 548214 h 548214"/>
              <a:gd name="connsiteX1" fmla="*/ 0 w 572563"/>
              <a:gd name="connsiteY1" fmla="*/ 0 h 548214"/>
              <a:gd name="connsiteX0" fmla="*/ 581032 w 581032"/>
              <a:gd name="connsiteY0" fmla="*/ 658283 h 658283"/>
              <a:gd name="connsiteX1" fmla="*/ 0 w 581032"/>
              <a:gd name="connsiteY1" fmla="*/ 0 h 658283"/>
              <a:gd name="connsiteX0" fmla="*/ 581032 w 581032"/>
              <a:gd name="connsiteY0" fmla="*/ 658283 h 658283"/>
              <a:gd name="connsiteX1" fmla="*/ 0 w 581032"/>
              <a:gd name="connsiteY1" fmla="*/ 0 h 658283"/>
              <a:gd name="connsiteX0" fmla="*/ 509065 w 509065"/>
              <a:gd name="connsiteY0" fmla="*/ 590550 h 590550"/>
              <a:gd name="connsiteX1" fmla="*/ 0 w 509065"/>
              <a:gd name="connsiteY1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9065" h="590550">
                <a:moveTo>
                  <a:pt x="509065" y="590550"/>
                </a:moveTo>
                <a:cubicBezTo>
                  <a:pt x="231781" y="130704"/>
                  <a:pt x="244478" y="243677"/>
                  <a:pt x="0" y="0"/>
                </a:cubicBezTo>
              </a:path>
            </a:pathLst>
          </a:cu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3"/>
          <p:cNvGrpSpPr>
            <a:grpSpLocks/>
          </p:cNvGrpSpPr>
          <p:nvPr/>
        </p:nvGrpSpPr>
        <p:grpSpPr bwMode="auto">
          <a:xfrm>
            <a:off x="4035360" y="3514628"/>
            <a:ext cx="3790950" cy="2217738"/>
            <a:chOff x="1588" y="2187"/>
            <a:chExt cx="2388" cy="1397"/>
          </a:xfrm>
        </p:grpSpPr>
        <p:sp>
          <p:nvSpPr>
            <p:cNvPr id="261" name="Line 44"/>
            <p:cNvSpPr>
              <a:spLocks noChangeShapeType="1"/>
            </p:cNvSpPr>
            <p:nvPr/>
          </p:nvSpPr>
          <p:spPr bwMode="auto">
            <a:xfrm>
              <a:off x="1841" y="2187"/>
              <a:ext cx="192" cy="8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1588" y="2864"/>
              <a:ext cx="2388" cy="720"/>
              <a:chOff x="3111" y="2432"/>
              <a:chExt cx="2388" cy="720"/>
            </a:xfrm>
          </p:grpSpPr>
          <p:sp>
            <p:nvSpPr>
              <p:cNvPr id="263" name="Text Box 46"/>
              <p:cNvSpPr txBox="1">
                <a:spLocks noChangeArrowheads="1"/>
              </p:cNvSpPr>
              <p:nvPr/>
            </p:nvSpPr>
            <p:spPr bwMode="auto">
              <a:xfrm>
                <a:off x="3734" y="2454"/>
                <a:ext cx="1765" cy="66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4D4E4E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ts val="600"/>
                  </a:spcBef>
                  <a:defRPr/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EID-prefix:  </a:t>
                </a:r>
                <a:r>
                  <a:rPr lang="en-US" sz="1200" b="1" dirty="0" smtClean="0">
                    <a:solidFill>
                      <a:srgbClr val="008000"/>
                    </a:solidFill>
                  </a:rPr>
                  <a:t>3.0.0.3/32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Locator-set: 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sz="1200" b="1" dirty="0"/>
                  <a:t>  </a:t>
                </a:r>
                <a:r>
                  <a:rPr lang="en-US" sz="1200" b="1" dirty="0">
                    <a:solidFill>
                      <a:srgbClr val="B21A1A"/>
                    </a:solidFill>
                  </a:rPr>
                  <a:t>12.0.0.2</a:t>
                </a:r>
                <a:r>
                  <a:rPr lang="en-US" sz="1200" b="1" dirty="0">
                    <a:solidFill>
                      <a:srgbClr val="000000"/>
                    </a:solidFill>
                  </a:rPr>
                  <a:t>, priority: 1, weight: 50 (D1)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en-US" sz="1200" b="1" dirty="0"/>
                  <a:t>  </a:t>
                </a:r>
                <a:r>
                  <a:rPr lang="en-US" sz="1200" b="1" dirty="0">
                    <a:solidFill>
                      <a:srgbClr val="B21A1A"/>
                    </a:solidFill>
                  </a:rPr>
                  <a:t>13.0.0.2</a:t>
                </a:r>
                <a:r>
                  <a:rPr lang="en-US" sz="1200" b="1" dirty="0">
                    <a:solidFill>
                      <a:srgbClr val="000000"/>
                    </a:solidFill>
                  </a:rPr>
                  <a:t>, priority: 1, weight: 50 (D2)</a:t>
                </a:r>
                <a:endParaRPr lang="en-U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AutoShape 47"/>
              <p:cNvSpPr>
                <a:spLocks/>
              </p:cNvSpPr>
              <p:nvPr/>
            </p:nvSpPr>
            <p:spPr bwMode="auto">
              <a:xfrm>
                <a:off x="3600" y="2432"/>
                <a:ext cx="144" cy="720"/>
              </a:xfrm>
              <a:prstGeom prst="leftBrace">
                <a:avLst>
                  <a:gd name="adj1" fmla="val 41667"/>
                  <a:gd name="adj2" fmla="val 50000"/>
                </a:avLst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Text Box 48"/>
              <p:cNvSpPr txBox="1">
                <a:spLocks noChangeArrowheads="1"/>
              </p:cNvSpPr>
              <p:nvPr/>
            </p:nvSpPr>
            <p:spPr bwMode="auto">
              <a:xfrm>
                <a:off x="3111" y="2609"/>
                <a:ext cx="550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Mapping</a:t>
                </a:r>
              </a:p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</a:rPr>
                  <a:t>Entry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66" name="Right Arrow 265"/>
          <p:cNvSpPr/>
          <p:nvPr/>
        </p:nvSpPr>
        <p:spPr>
          <a:xfrm rot="13018966">
            <a:off x="3821954" y="2833000"/>
            <a:ext cx="628716" cy="163996"/>
          </a:xfrm>
          <a:prstGeom prst="rightArrow">
            <a:avLst/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</p:txBody>
      </p:sp>
      <p:sp>
        <p:nvSpPr>
          <p:cNvPr id="267" name="Text Box 40"/>
          <p:cNvSpPr txBox="1">
            <a:spLocks noChangeArrowheads="1"/>
          </p:cNvSpPr>
          <p:nvPr/>
        </p:nvSpPr>
        <p:spPr bwMode="auto">
          <a:xfrm>
            <a:off x="2187251" y="1985378"/>
            <a:ext cx="1648619" cy="738664"/>
          </a:xfrm>
          <a:prstGeom prst="rect">
            <a:avLst/>
          </a:prstGeom>
          <a:solidFill>
            <a:schemeClr val="bg1"/>
          </a:solidFill>
          <a:ln w="9525">
            <a:solidFill>
              <a:srgbClr val="4D4E4E"/>
            </a:solidFill>
            <a:miter lim="800000"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4D4E4E"/>
                </a:solidFill>
              </a:rPr>
              <a:t>BGP Announcement: 3.0.0.0/24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269" name="Straight Arrow Connector 268"/>
          <p:cNvCxnSpPr/>
          <p:nvPr/>
        </p:nvCxnSpPr>
        <p:spPr>
          <a:xfrm flipV="1">
            <a:off x="4593699" y="2340760"/>
            <a:ext cx="879823" cy="80729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AutoShape 61"/>
          <p:cNvSpPr>
            <a:spLocks noChangeArrowheads="1"/>
          </p:cNvSpPr>
          <p:nvPr/>
        </p:nvSpPr>
        <p:spPr bwMode="auto">
          <a:xfrm>
            <a:off x="4107930" y="2340760"/>
            <a:ext cx="916443" cy="472511"/>
          </a:xfrm>
          <a:prstGeom prst="roundRect">
            <a:avLst>
              <a:gd name="adj" fmla="val 16667"/>
            </a:avLst>
          </a:prstGeom>
          <a:solidFill>
            <a:srgbClr val="E4F4E4"/>
          </a:solidFill>
          <a:ln w="9525">
            <a:solidFill>
              <a:srgbClr val="4D4E4E"/>
            </a:solidFill>
            <a:round/>
            <a:headEnd/>
            <a:tailEnd/>
          </a:ln>
          <a:effectLst>
            <a:outerShdw dist="25400" dir="18900000" algn="ctr" rotWithShape="0">
              <a:schemeClr val="bg2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Map-Request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Map-Reply</a:t>
            </a:r>
            <a:endParaRPr lang="en-US" sz="1100" b="1" dirty="0">
              <a:solidFill>
                <a:schemeClr val="accent6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256" grpId="0" animBg="1"/>
      <p:bldP spid="257" grpId="0" animBg="1"/>
      <p:bldP spid="258" grpId="0" animBg="1"/>
      <p:bldP spid="25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</TotalTime>
  <Words>973</Words>
  <Application>Microsoft Office PowerPoint</Application>
  <PresentationFormat>On-screen Show (4:3)</PresentationFormat>
  <Paragraphs>326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 Network-layer Mobility for Linux lispmob.org</vt:lpstr>
      <vt:lpstr>Slide 2</vt:lpstr>
      <vt:lpstr>LISP: Introduction</vt:lpstr>
      <vt:lpstr>LISP: Overview</vt:lpstr>
      <vt:lpstr>Slide 5</vt:lpstr>
      <vt:lpstr>Slide 6</vt:lpstr>
      <vt:lpstr>Slide 7</vt:lpstr>
      <vt:lpstr>Slide 8</vt:lpstr>
      <vt:lpstr>Slide 9</vt:lpstr>
      <vt:lpstr>LISPmob (lispmob.org)</vt:lpstr>
      <vt:lpstr>LISPmob: Some details</vt:lpstr>
      <vt:lpstr>LISPmob: Hardware support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Network-layer Mobility for Linux</dc:title>
  <dc:creator>acabello</dc:creator>
  <cp:lastModifiedBy>Albert</cp:lastModifiedBy>
  <cp:revision>9</cp:revision>
  <dcterms:created xsi:type="dcterms:W3CDTF">2011-11-15T11:18:10Z</dcterms:created>
  <dcterms:modified xsi:type="dcterms:W3CDTF">2011-11-16T18:12:26Z</dcterms:modified>
</cp:coreProperties>
</file>